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354" r:id="rId2"/>
    <p:sldId id="390" r:id="rId3"/>
    <p:sldId id="727" r:id="rId4"/>
    <p:sldId id="754" r:id="rId5"/>
    <p:sldId id="738" r:id="rId6"/>
    <p:sldId id="728" r:id="rId7"/>
    <p:sldId id="729" r:id="rId8"/>
    <p:sldId id="744" r:id="rId9"/>
    <p:sldId id="732" r:id="rId10"/>
    <p:sldId id="735" r:id="rId11"/>
    <p:sldId id="737" r:id="rId12"/>
    <p:sldId id="755" r:id="rId13"/>
    <p:sldId id="739" r:id="rId14"/>
    <p:sldId id="740" r:id="rId15"/>
    <p:sldId id="741" r:id="rId16"/>
    <p:sldId id="742" r:id="rId17"/>
    <p:sldId id="743" r:id="rId18"/>
    <p:sldId id="745" r:id="rId19"/>
    <p:sldId id="756" r:id="rId20"/>
    <p:sldId id="746" r:id="rId21"/>
    <p:sldId id="757" r:id="rId22"/>
    <p:sldId id="747" r:id="rId23"/>
    <p:sldId id="748" r:id="rId24"/>
    <p:sldId id="749" r:id="rId25"/>
    <p:sldId id="750" r:id="rId26"/>
    <p:sldId id="751" r:id="rId27"/>
    <p:sldId id="752" r:id="rId28"/>
    <p:sldId id="753" r:id="rId29"/>
    <p:sldId id="691" r:id="rId30"/>
    <p:sldId id="557" r:id="rId31"/>
    <p:sldId id="393" r:id="rId32"/>
    <p:sldId id="288" r:id="rId33"/>
    <p:sldId id="289" r:id="rId34"/>
  </p:sldIdLst>
  <p:sldSz cx="12188825"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5" autoAdjust="0"/>
    <p:restoredTop sz="75838" autoAdjust="0"/>
  </p:normalViewPr>
  <p:slideViewPr>
    <p:cSldViewPr>
      <p:cViewPr varScale="1">
        <p:scale>
          <a:sx n="97" d="100"/>
          <a:sy n="97" d="100"/>
        </p:scale>
        <p:origin x="304" y="200"/>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Developers can enable the capability for end users to save public interactive grids. </a:t>
            </a:r>
            <a:r>
              <a:rPr lang="en-US" sz="1100" b="0" i="0" kern="1200" baseline="0" dirty="0">
                <a:solidFill>
                  <a:schemeClr val="tx1"/>
                </a:solidFill>
                <a:latin typeface="+mn-lt"/>
                <a:ea typeface="+mn-ea"/>
                <a:cs typeface="+mn-cs"/>
              </a:rPr>
              <a:t>Developers can also restrict who can save a public interactive grid. </a:t>
            </a:r>
            <a:r>
              <a:rPr lang="en-US" sz="1100" b="0" i="0" kern="1200" dirty="0">
                <a:solidFill>
                  <a:schemeClr val="tx1"/>
                </a:solidFill>
                <a:latin typeface="+mn-lt"/>
                <a:ea typeface="+mn-ea"/>
                <a:cs typeface="+mn-cs"/>
              </a:rPr>
              <a:t>Public reports display on the Saved Reports list on the toolbar and are available to all users. However, only the user who creates a public interactive grid can save, rename, or delete it.</a:t>
            </a:r>
            <a:endParaRPr lang="en-US" sz="1100" b="0" i="0" kern="1200" baseline="0" dirty="0">
              <a:solidFill>
                <a:schemeClr val="tx1"/>
              </a:solidFill>
              <a:latin typeface="+mn-lt"/>
              <a:ea typeface="+mn-ea"/>
              <a:cs typeface="+mn-cs"/>
            </a:endParaRPr>
          </a:p>
          <a:p>
            <a:r>
              <a:rPr lang="en-US" sz="1100" b="0" i="0" kern="1200" dirty="0">
                <a:solidFill>
                  <a:schemeClr val="tx1"/>
                </a:solidFill>
                <a:latin typeface="+mn-lt"/>
                <a:ea typeface="+mn-ea"/>
                <a:cs typeface="+mn-cs"/>
              </a:rPr>
              <a:t>Developers can select an authorization scheme to restrict who can save public interactive grid. To enable an end user to save a public interactive grid, this authorization scheme must evaluate to TRUE for that user. If an authorization scheme is not selected, then any user may save public interactive grids. You learn more about authorization</a:t>
            </a:r>
            <a:r>
              <a:rPr lang="en-US" sz="1100" b="0" i="0" kern="1200" baseline="0" dirty="0">
                <a:solidFill>
                  <a:schemeClr val="tx1"/>
                </a:solidFill>
                <a:latin typeface="+mn-lt"/>
                <a:ea typeface="+mn-ea"/>
                <a:cs typeface="+mn-cs"/>
              </a:rPr>
              <a:t> schemes later in this course.</a:t>
            </a:r>
          </a:p>
          <a:p>
            <a:r>
              <a:rPr lang="en-US" dirty="0"/>
              <a:t>To enable the capability for end users to save public interactive grids, perform the following steps:</a:t>
            </a:r>
          </a:p>
          <a:p>
            <a:pPr marL="457200" lvl="1" indent="-228600">
              <a:buFont typeface="+mj-lt"/>
              <a:buAutoNum type="arabicPeriod"/>
            </a:pPr>
            <a:r>
              <a:rPr lang="en-US" dirty="0"/>
              <a:t>Edit your interactive grid attributes. The Attributes display in the Property Editor.</a:t>
            </a:r>
          </a:p>
          <a:p>
            <a:pPr marL="457200" lvl="1" indent="-228600">
              <a:buFont typeface="+mj-lt"/>
              <a:buAutoNum type="arabicPeriod"/>
            </a:pPr>
            <a:r>
              <a:rPr lang="en-US" dirty="0"/>
              <a:t>Expand </a:t>
            </a:r>
            <a:r>
              <a:rPr lang="en-US" b="1" dirty="0"/>
              <a:t>Enable Users To</a:t>
            </a:r>
          </a:p>
          <a:p>
            <a:pPr marL="457200" lvl="1" indent="-228600">
              <a:buFont typeface="+mj-lt"/>
              <a:buAutoNum type="arabicPeriod"/>
            </a:pPr>
            <a:r>
              <a:rPr lang="en-US" dirty="0"/>
              <a:t>Select </a:t>
            </a:r>
            <a:r>
              <a:rPr lang="en-US" b="1" dirty="0"/>
              <a:t>Yes </a:t>
            </a:r>
            <a:r>
              <a:rPr lang="en-US" dirty="0"/>
              <a:t>for Save Public Report</a:t>
            </a:r>
          </a:p>
          <a:p>
            <a:pPr marL="457200" lvl="1" indent="-228600">
              <a:buFont typeface="+mj-lt"/>
              <a:buAutoNum type="arabicPeriod"/>
            </a:pPr>
            <a:r>
              <a:rPr lang="en-US" dirty="0"/>
              <a:t>Click </a:t>
            </a:r>
            <a:r>
              <a:rPr lang="en-US" b="1" dirty="0"/>
              <a:t>Save</a:t>
            </a:r>
            <a:r>
              <a:rPr lang="en-US" dirty="0"/>
              <a:t>. Then, click </a:t>
            </a:r>
            <a:r>
              <a:rPr lang="en-US" b="1" dirty="0"/>
              <a:t>Save and Run Page</a:t>
            </a:r>
            <a:r>
              <a:rPr lang="en-US" dirty="0"/>
              <a:t>. Now, any end</a:t>
            </a:r>
            <a:r>
              <a:rPr lang="en-US" baseline="0" dirty="0"/>
              <a:t> user can save public interactive grids.</a:t>
            </a:r>
          </a:p>
          <a:p>
            <a:pPr marL="228600" lvl="0" indent="-228600">
              <a:buFontTx/>
              <a:buNone/>
            </a:pPr>
            <a:r>
              <a:rPr lang="en-US" baseline="0" dirty="0"/>
              <a:t>Now, to restrict end users who can save public interactive grid, perform the steps 1 through 3 above and then:</a:t>
            </a:r>
          </a:p>
          <a:p>
            <a:pPr marL="457200" marR="0" lvl="1"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1050" b="0" i="0" kern="1200" dirty="0">
                <a:solidFill>
                  <a:schemeClr val="tx1"/>
                </a:solidFill>
                <a:latin typeface="+mn-lt"/>
                <a:ea typeface="+mn-ea"/>
                <a:cs typeface="+mn-cs"/>
              </a:rPr>
              <a:t>For Save Public Report Authorization, select an authorization scheme. To enable an end user to save a public interactive grid, this authorization scheme must evaluate to TRUE for that user. If an authorization scheme is not selected, then any user may save Public interactive grids.</a:t>
            </a:r>
          </a:p>
          <a:p>
            <a:pPr marL="457200" marR="0" lvl="1"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1050" b="0" i="0" kern="1200" dirty="0">
                <a:solidFill>
                  <a:schemeClr val="tx1"/>
                </a:solidFill>
                <a:latin typeface="+mn-lt"/>
                <a:ea typeface="+mn-ea"/>
                <a:cs typeface="+mn-cs"/>
              </a:rPr>
              <a:t>Click Save. Then, click Save and Run Page.</a:t>
            </a:r>
          </a:p>
          <a:p>
            <a:pPr marL="457200" lvl="1" indent="-228600">
              <a:buFont typeface="+mj-lt"/>
              <a:buAutoNum type="alphaLcParenR"/>
            </a:pPr>
            <a:endParaRPr lang="en-US" baseline="0" dirty="0"/>
          </a:p>
          <a:p>
            <a:pPr marL="457200" lvl="1" indent="-228600">
              <a:buFont typeface="+mj-lt"/>
              <a:buAutoNum type="alphaLcParenR"/>
            </a:pPr>
            <a:endParaRPr lang="en-US" baseline="0" dirty="0"/>
          </a:p>
          <a:p>
            <a:pPr marL="457200" lvl="1" indent="-228600">
              <a:buFont typeface="+mj-lt"/>
              <a:buNone/>
            </a:pPr>
            <a:endParaRPr lang="en-US" dirty="0"/>
          </a:p>
          <a:p>
            <a:endParaRPr lang="en-US" sz="1100" b="0" i="0" kern="1200" baseline="0" dirty="0">
              <a:solidFill>
                <a:schemeClr val="tx1"/>
              </a:solidFill>
              <a:latin typeface="+mn-lt"/>
              <a:ea typeface="+mn-ea"/>
              <a:cs typeface="+mn-cs"/>
            </a:endParaRPr>
          </a:p>
          <a:p>
            <a:endParaRPr lang="en-US" sz="1100" b="0" i="0" kern="1200" baseline="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28555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You might want</a:t>
            </a:r>
            <a:r>
              <a:rPr lang="en-US" baseline="0" dirty="0"/>
              <a:t> to make changes to the source query of your interactive grid. For example, you might want to add a new column to your interactive grid. To modify the SQL source of an interactive grid, perform the following steps:</a:t>
            </a:r>
          </a:p>
          <a:p>
            <a:pPr marL="457200" lvl="1" indent="-228600">
              <a:buFont typeface="+mj-lt"/>
              <a:buAutoNum type="arabicPeriod"/>
            </a:pPr>
            <a:r>
              <a:rPr lang="en-US" baseline="0" dirty="0"/>
              <a:t>In Page Designer, click on your interactive grid report region</a:t>
            </a:r>
          </a:p>
          <a:p>
            <a:pPr marL="457200" lvl="1" indent="-228600">
              <a:buFont typeface="+mj-lt"/>
              <a:buAutoNum type="arabicPeriod"/>
            </a:pPr>
            <a:r>
              <a:rPr lang="en-US" baseline="0" dirty="0"/>
              <a:t>In the Property Editor, expand </a:t>
            </a:r>
            <a:r>
              <a:rPr lang="en-US" b="1" baseline="0" dirty="0"/>
              <a:t>Source &gt; SQL Query</a:t>
            </a:r>
            <a:r>
              <a:rPr lang="en-US" baseline="0" dirty="0"/>
              <a:t>. </a:t>
            </a:r>
          </a:p>
          <a:p>
            <a:pPr marL="457200" lvl="1" indent="-228600">
              <a:buFont typeface="+mj-lt"/>
              <a:buAutoNum type="arabicPeriod"/>
            </a:pPr>
            <a:r>
              <a:rPr lang="en-US" baseline="0" dirty="0"/>
              <a:t>Now, click the Code Editor icon to open the code editor dialog. Modify the query and click </a:t>
            </a:r>
            <a:r>
              <a:rPr lang="en-US" b="1" baseline="0" dirty="0"/>
              <a:t>OK</a:t>
            </a:r>
            <a:r>
              <a:rPr lang="en-US" baseline="0" dirty="0"/>
              <a:t>.</a:t>
            </a:r>
          </a:p>
          <a:p>
            <a:pPr marL="457200" lvl="1" indent="-228600">
              <a:buFont typeface="+mj-lt"/>
              <a:buAutoNum type="arabicPeriod"/>
            </a:pPr>
            <a:r>
              <a:rPr lang="en-US" baseline="0" dirty="0"/>
              <a:t>Click </a:t>
            </a:r>
            <a:r>
              <a:rPr lang="en-US" b="1" baseline="0" dirty="0"/>
              <a:t>Save</a:t>
            </a:r>
            <a:r>
              <a:rPr lang="en-US" baseline="0" dirty="0"/>
              <a:t>. Then, click </a:t>
            </a:r>
            <a:r>
              <a:rPr lang="en-US" b="1" baseline="0" dirty="0"/>
              <a:t>Save and Run Page</a:t>
            </a:r>
            <a:r>
              <a:rPr lang="en-US" baseline="0" dirty="0"/>
              <a:t>.</a:t>
            </a:r>
          </a:p>
          <a:p>
            <a:r>
              <a:rPr lang="en-US" dirty="0"/>
              <a:t>The slide example shows modifying the SQL</a:t>
            </a:r>
            <a:r>
              <a:rPr lang="en-US" baseline="0" dirty="0"/>
              <a:t> source of an interactive grid. The new columns are added to the end of the report. However, in an interactive grid you can simply drag and drop columns to your desired location.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535745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a:t>
            </a:r>
            <a:r>
              <a:rPr lang="en-US" baseline="0" dirty="0"/>
              <a:t> Part 2, you learn how to use and customize </a:t>
            </a:r>
            <a:r>
              <a:rPr lang="en-US" baseline="0"/>
              <a:t>an interactive grid as an end user.</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A search bar displays at the top of interactive grids. Users can perform a non-case-sensitive</a:t>
            </a:r>
            <a:r>
              <a:rPr lang="en-US" baseline="0" dirty="0"/>
              <a:t> </a:t>
            </a:r>
            <a:r>
              <a:rPr lang="en-US" dirty="0"/>
              <a:t>on an interactive grid by entering</a:t>
            </a:r>
            <a:r>
              <a:rPr lang="en-US" baseline="0" dirty="0"/>
              <a:t> queries into the search bar. You can search either on the entire interactive grid on only on a specific column.</a:t>
            </a:r>
          </a:p>
          <a:p>
            <a:r>
              <a:rPr lang="en-US" baseline="0" dirty="0"/>
              <a:t>The slide shows the examples of searching for the text ‘clerk’ both in the entire interactive grid and also specifically within the Job column. To search in the entire interactive grid, enter your search criteria in the text area and click </a:t>
            </a:r>
            <a:r>
              <a:rPr lang="en-US" b="1" baseline="0" dirty="0"/>
              <a:t>Go</a:t>
            </a:r>
            <a:r>
              <a:rPr lang="en-US" baseline="0" dirty="0"/>
              <a:t>. A filter is applied on the interactive grid and you see all those rows that contain the search criteria. </a:t>
            </a:r>
          </a:p>
          <a:p>
            <a:r>
              <a:rPr lang="en-US" baseline="0" dirty="0"/>
              <a:t>To narrow your search to a specific column, perform the following steps:</a:t>
            </a:r>
          </a:p>
          <a:p>
            <a:pPr marL="457200" lvl="1" indent="-228600">
              <a:buFont typeface="+mj-lt"/>
              <a:buAutoNum type="arabicPeriod"/>
            </a:pPr>
            <a:r>
              <a:rPr lang="en-US" baseline="0" dirty="0"/>
              <a:t>Click the </a:t>
            </a:r>
            <a:r>
              <a:rPr lang="en-US" b="1" baseline="0" dirty="0"/>
              <a:t>Select Columns </a:t>
            </a:r>
            <a:r>
              <a:rPr lang="en-US" baseline="0" dirty="0"/>
              <a:t>to Search icon</a:t>
            </a:r>
          </a:p>
          <a:p>
            <a:pPr marL="457200" lvl="1" indent="-228600">
              <a:buFont typeface="+mj-lt"/>
              <a:buAutoNum type="arabicPeriod"/>
            </a:pPr>
            <a:r>
              <a:rPr lang="en-US" baseline="0" dirty="0"/>
              <a:t>Select the name of a column. For example, ‘Job’ in the slide.</a:t>
            </a:r>
          </a:p>
          <a:p>
            <a:pPr marL="457200" lvl="1" indent="-228600">
              <a:buFont typeface="+mj-lt"/>
              <a:buAutoNum type="arabicPeriod"/>
            </a:pPr>
            <a:r>
              <a:rPr lang="en-US" baseline="0" dirty="0"/>
              <a:t>Enter a search string in the Search field. For example, ‘clerk’ in the slide</a:t>
            </a:r>
          </a:p>
          <a:p>
            <a:pPr marL="457200" lvl="1" indent="-228600">
              <a:buFont typeface="+mj-lt"/>
              <a:buAutoNum type="arabicPeriod"/>
            </a:pPr>
            <a:r>
              <a:rPr lang="en-US" baseline="0" dirty="0"/>
              <a:t>Press the Enter key or click Go. The interactive grid reloads with a filter applied.</a:t>
            </a:r>
          </a:p>
          <a:p>
            <a:r>
              <a:rPr lang="en-US" baseline="0" dirty="0"/>
              <a:t>You can create multiple filters on an interactive grid. For a row to be displayed, the row must satisfy all the filters.</a:t>
            </a:r>
          </a:p>
          <a:p>
            <a:pPr marL="0" lvl="0" indent="-114300">
              <a:buNone/>
            </a:pPr>
            <a:r>
              <a:rPr lang="en-US" dirty="0"/>
              <a:t>You can remove a filter by clicking the Remove Filter icon (it looks like a filter with a red X over it) next to the filter that you want to remove. Alternatively, you can enable or disable the filter by using the Enable/Disable check box.</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095537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Interactive grid users can rearrange columns by using</a:t>
            </a:r>
            <a:r>
              <a:rPr lang="en-US" baseline="0" dirty="0"/>
              <a:t> the drag and drop functionality. The slide shows an example of rearranging the Hire Date and Salary columns. To drag and drop a column, perform the following steps:</a:t>
            </a:r>
          </a:p>
          <a:p>
            <a:pPr marL="457200" lvl="1" indent="-228600">
              <a:buFont typeface="+mj-lt"/>
              <a:buAutoNum type="arabicPeriod"/>
            </a:pPr>
            <a:r>
              <a:rPr lang="en-US" baseline="0" dirty="0"/>
              <a:t>Hover the mouse over a column heading to display the drag handle. The slide example shows hovering the mouse over the Hire Date column.</a:t>
            </a:r>
          </a:p>
          <a:p>
            <a:pPr marL="457200" lvl="1" indent="-228600">
              <a:buFont typeface="+mj-lt"/>
              <a:buAutoNum type="arabicPeriod"/>
            </a:pPr>
            <a:r>
              <a:rPr lang="en-US" baseline="0" dirty="0"/>
              <a:t>Your mouse cursor also changes when it comes into contact with the drag handle. Click and hold the drag handle.</a:t>
            </a:r>
          </a:p>
          <a:p>
            <a:pPr marL="457200" lvl="1" indent="-228600">
              <a:buFont typeface="+mj-lt"/>
              <a:buAutoNum type="arabicPeriod"/>
            </a:pPr>
            <a:r>
              <a:rPr lang="en-US" baseline="0" dirty="0"/>
              <a:t>Then, drag the column to the desired location. The heading shifts out of place in the row. For example, in the slide, drag the Hire Date column to the Salary column location.</a:t>
            </a:r>
          </a:p>
          <a:p>
            <a:pPr marL="457200" lvl="1" indent="-228600">
              <a:buFont typeface="+mj-lt"/>
              <a:buAutoNum type="arabicPeriod"/>
            </a:pPr>
            <a:r>
              <a:rPr lang="en-US" dirty="0"/>
              <a:t>While holding the</a:t>
            </a:r>
            <a:r>
              <a:rPr lang="en-US" baseline="0" dirty="0"/>
              <a:t> mouse, use the indicator to determine which column to place the dragged column ahead of. Release the mouse. The column drops into place.</a:t>
            </a:r>
          </a:p>
          <a:p>
            <a:pPr marL="228600" lvl="0" indent="-228600">
              <a:buFontTx/>
              <a:buNone/>
            </a:pPr>
            <a:r>
              <a:rPr lang="en-US" baseline="0" dirty="0"/>
              <a:t>Users can resize the width of a column by clicking and holding the edge of a column heading and adjusting with the mouse. The slide example shows</a:t>
            </a:r>
          </a:p>
          <a:p>
            <a:pPr marL="228600" lvl="0" indent="-228600">
              <a:buFontTx/>
              <a:buNone/>
            </a:pPr>
            <a:r>
              <a:rPr lang="en-US" baseline="0" dirty="0"/>
              <a:t>resizing the Salary column.</a:t>
            </a:r>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7987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aseline="0" dirty="0"/>
              <a:t>Users can specify the sorting order of a column by clicking the Sort Ascending and Sort Descending buttons on the column heading. The slide examples show sorting both ascending and descending of the Salary column. To specify the sort order of a column, hover your mouse in the column heading. Select either Sort Ascending or Sort Descending. You can remove an existing sort by clicking the toggled button (Don’t Sort</a:t>
            </a:r>
            <a:r>
              <a:rPr lang="en-US" baseline="0"/>
              <a:t>) again.</a:t>
            </a:r>
            <a:endParaRPr lang="en-US" baseline="0" dirty="0"/>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160558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You use the interactive grid’s menus and interface to search the grid, add elements such as filters and computations, reorganize with sort and breaks, and</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further customize how the data displays. With the Actions and Column Heading menus, users can hide, filter, freeze, highlight, sort, and create control</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breaks on individual columns. Advanced users can also define aggregations, which appear at the bottom of the column or column group.</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By default, all interactive grids have a Search Bar, Actions menu, and Reset button. </a:t>
            </a:r>
            <a:r>
              <a:rPr lang="en-US" sz="1100" b="0" i="0" kern="1200" dirty="0">
                <a:solidFill>
                  <a:schemeClr val="tx1"/>
                </a:solidFill>
                <a:latin typeface="+mn-lt"/>
                <a:ea typeface="+mn-ea"/>
                <a:cs typeface="+mn-cs"/>
              </a:rPr>
              <a:t>You can perform text searches with the Search Bar at the top of an </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interactive grid. You can narrow your search parameters by clicking the Select Columns to Search icon (magnifying glass).</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All interactive grids also have Column Heading Menus.</a:t>
            </a:r>
            <a:r>
              <a:rPr lang="en-US" baseline="0" dirty="0"/>
              <a:t> You </a:t>
            </a:r>
            <a:r>
              <a:rPr lang="en-US" dirty="0"/>
              <a:t>click the name or heading of a column to access the Column Heading menu. </a:t>
            </a:r>
            <a:r>
              <a:rPr lang="en-US" sz="1100" b="0" i="0" kern="1200" dirty="0">
                <a:solidFill>
                  <a:schemeClr val="tx1"/>
                </a:solidFill>
                <a:latin typeface="+mn-lt"/>
                <a:ea typeface="+mn-ea"/>
                <a:cs typeface="+mn-cs"/>
              </a:rPr>
              <a:t>You use the</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Column Heading menu to quickly customize a column in an interactive grid. The Column Heading menu contains Sort Order buttons, a Toolbar, a Text</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Filter, and a unique list of the column’s contents. The Sort Ascending and Sort Descending buttons appear at the right of every column heading. The</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toolbar on the Column Heading menu contains the following buttons and functions:</a:t>
            </a:r>
          </a:p>
          <a:p>
            <a:pPr marL="457200" marR="0" lvl="1"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i="0" kern="1200" dirty="0">
                <a:solidFill>
                  <a:schemeClr val="tx1"/>
                </a:solidFill>
                <a:latin typeface="+mn-lt"/>
                <a:ea typeface="+mn-ea"/>
                <a:cs typeface="+mn-cs"/>
              </a:rPr>
              <a:t>Control</a:t>
            </a:r>
            <a:r>
              <a:rPr lang="en-US" b="1" i="0" kern="1200" baseline="0" dirty="0">
                <a:solidFill>
                  <a:schemeClr val="tx1"/>
                </a:solidFill>
                <a:latin typeface="+mn-lt"/>
                <a:ea typeface="+mn-ea"/>
                <a:cs typeface="+mn-cs"/>
              </a:rPr>
              <a:t> Break</a:t>
            </a:r>
            <a:r>
              <a:rPr lang="en-US"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Creates a Control Break in the interactive grid based on the selected column.</a:t>
            </a:r>
            <a:endParaRPr lang="en-US"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i="0" kern="1200" baseline="0" dirty="0">
                <a:solidFill>
                  <a:schemeClr val="tx1"/>
                </a:solidFill>
                <a:latin typeface="+mn-lt"/>
                <a:ea typeface="+mn-ea"/>
                <a:cs typeface="+mn-cs"/>
              </a:rPr>
              <a:t>Aggregate</a:t>
            </a:r>
            <a:r>
              <a:rPr lang="en-US"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Opens the Aggregation dialog to define an aggregation against the selected column.</a:t>
            </a:r>
            <a:endParaRPr lang="en-US"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i="0" kern="1200" baseline="0" dirty="0">
                <a:solidFill>
                  <a:schemeClr val="tx1"/>
                </a:solidFill>
                <a:latin typeface="+mn-lt"/>
                <a:ea typeface="+mn-ea"/>
                <a:cs typeface="+mn-cs"/>
              </a:rPr>
              <a:t>Freeze</a:t>
            </a:r>
            <a:r>
              <a:rPr lang="en-US"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Freezes the selected column in place, preventing horizontal scrolling.</a:t>
            </a:r>
            <a:endParaRPr lang="en-US"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i="0" kern="1200" baseline="0" dirty="0">
                <a:solidFill>
                  <a:schemeClr val="tx1"/>
                </a:solidFill>
                <a:latin typeface="+mn-lt"/>
                <a:ea typeface="+mn-ea"/>
                <a:cs typeface="+mn-cs"/>
              </a:rPr>
              <a:t>Hide</a:t>
            </a:r>
            <a:r>
              <a:rPr lang="en-US"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Hides the selected column from view.</a:t>
            </a:r>
            <a:endParaRPr lang="en-US" dirty="0"/>
          </a:p>
          <a:p>
            <a:pPr marL="228600" lvl="0" indent="-228600">
              <a:buFont typeface="+mj-lt"/>
              <a:buNone/>
            </a:pPr>
            <a:endParaRPr lang="en-US" dirty="0"/>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893456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0" indent="-228600">
              <a:buFont typeface="+mj-lt"/>
              <a:buNone/>
            </a:pPr>
            <a:r>
              <a:rPr lang="en-US" dirty="0"/>
              <a:t>The Actions Menu appears on the interactive grid toolbar. It contains functions and submenus for customizing and saving interactive grids.</a:t>
            </a:r>
          </a:p>
          <a:p>
            <a:pPr marL="457200" lvl="1" indent="-228600">
              <a:buFont typeface="Arial" pitchFamily="34" charset="0"/>
              <a:buChar char="•"/>
            </a:pPr>
            <a:r>
              <a:rPr lang="en-US" dirty="0"/>
              <a:t>Columns: </a:t>
            </a:r>
            <a:r>
              <a:rPr lang="en-US" sz="1050" b="0" i="0" kern="1200" dirty="0">
                <a:solidFill>
                  <a:schemeClr val="tx1"/>
                </a:solidFill>
                <a:latin typeface="+mn-lt"/>
                <a:ea typeface="+mn-ea"/>
                <a:cs typeface="+mn-cs"/>
              </a:rPr>
              <a:t>Displays the Columns dialog. You toggle which individual columns are visible in the interactive grid, in what order they appear, and specify their display width (in pixels).</a:t>
            </a:r>
            <a:endParaRPr lang="en-US" dirty="0"/>
          </a:p>
          <a:p>
            <a:pPr marL="457200" lvl="1" indent="-228600">
              <a:buFont typeface="Arial" pitchFamily="34" charset="0"/>
              <a:buChar char="•"/>
            </a:pPr>
            <a:r>
              <a:rPr lang="en-US" dirty="0"/>
              <a:t>Filter: </a:t>
            </a:r>
            <a:r>
              <a:rPr lang="en-US" sz="1050" b="0" i="0" kern="1200" dirty="0">
                <a:solidFill>
                  <a:schemeClr val="tx1"/>
                </a:solidFill>
                <a:latin typeface="+mn-lt"/>
                <a:ea typeface="+mn-ea"/>
                <a:cs typeface="+mn-cs"/>
              </a:rPr>
              <a:t>Displays the Filters dialog. You configure data filters to limit the rows returned.</a:t>
            </a:r>
            <a:endParaRPr lang="en-US" dirty="0"/>
          </a:p>
          <a:p>
            <a:pPr marL="457200" lvl="1" indent="-228600">
              <a:buFont typeface="Arial" pitchFamily="34" charset="0"/>
              <a:buChar char="•"/>
            </a:pPr>
            <a:r>
              <a:rPr lang="en-US" dirty="0"/>
              <a:t>Data: This submenu includes Sort,</a:t>
            </a:r>
            <a:r>
              <a:rPr lang="en-US" baseline="0" dirty="0"/>
              <a:t> Aggregate, Refresh and Flashback functions</a:t>
            </a:r>
            <a:endParaRPr lang="en-US" dirty="0"/>
          </a:p>
          <a:p>
            <a:pPr marL="457200" lvl="1" indent="-228600">
              <a:buFont typeface="Arial" pitchFamily="34" charset="0"/>
              <a:buChar char="•"/>
            </a:pPr>
            <a:r>
              <a:rPr lang="en-US" dirty="0"/>
              <a:t>Format: This submenu includes Control Break and Highlight</a:t>
            </a:r>
          </a:p>
          <a:p>
            <a:pPr marL="457200" lvl="1" indent="-228600">
              <a:buFont typeface="Arial" pitchFamily="34" charset="0"/>
              <a:buChar char="•"/>
            </a:pPr>
            <a:r>
              <a:rPr lang="en-US" dirty="0"/>
              <a:t>Selection: This submenu includes Cell Selection and Copy to Clipboard</a:t>
            </a:r>
          </a:p>
          <a:p>
            <a:pPr marL="457200" lvl="1" indent="-228600">
              <a:buFont typeface="Arial" pitchFamily="34" charset="0"/>
              <a:buChar char="•"/>
            </a:pPr>
            <a:r>
              <a:rPr lang="en-US" dirty="0"/>
              <a:t>Chart: </a:t>
            </a:r>
            <a:r>
              <a:rPr lang="en-US" sz="1050" b="0" i="0" kern="1200" dirty="0">
                <a:solidFill>
                  <a:schemeClr val="tx1"/>
                </a:solidFill>
                <a:latin typeface="+mn-lt"/>
                <a:ea typeface="+mn-ea"/>
                <a:cs typeface="+mn-cs"/>
              </a:rPr>
              <a:t>Displays the Chart dialog. Create a chart by selecting a chart type and configuring the required fields.</a:t>
            </a:r>
            <a:endParaRPr lang="en-US" dirty="0"/>
          </a:p>
          <a:p>
            <a:pPr marL="457200" lvl="1" indent="-228600">
              <a:buFont typeface="Arial" pitchFamily="34" charset="0"/>
              <a:buChar char="•"/>
            </a:pPr>
            <a:r>
              <a:rPr lang="en-US" dirty="0"/>
              <a:t>Report: This submenu includes Save, Save As, Edit, Delete, and</a:t>
            </a:r>
            <a:r>
              <a:rPr lang="en-US" baseline="0" dirty="0"/>
              <a:t> Reset</a:t>
            </a:r>
            <a:endParaRPr lang="en-US" dirty="0"/>
          </a:p>
          <a:p>
            <a:pPr marL="457200" lvl="1" indent="-228600">
              <a:buFont typeface="Arial" pitchFamily="34" charset="0"/>
              <a:buChar char="•"/>
            </a:pPr>
            <a:r>
              <a:rPr lang="en-US" dirty="0"/>
              <a:t>Download: </a:t>
            </a:r>
            <a:r>
              <a:rPr lang="en-US" sz="1050" b="0" i="0" kern="1200" dirty="0">
                <a:solidFill>
                  <a:schemeClr val="tx1"/>
                </a:solidFill>
                <a:latin typeface="+mn-lt"/>
                <a:ea typeface="+mn-ea"/>
                <a:cs typeface="+mn-cs"/>
              </a:rPr>
              <a:t>Displays the Download dialog. You download or email the interactive grid as a .</a:t>
            </a:r>
            <a:r>
              <a:rPr lang="en-US" sz="1050" b="0" i="0" kern="1200" dirty="0" err="1">
                <a:solidFill>
                  <a:schemeClr val="tx1"/>
                </a:solidFill>
                <a:latin typeface="+mn-lt"/>
                <a:ea typeface="+mn-ea"/>
                <a:cs typeface="+mn-cs"/>
              </a:rPr>
              <a:t>csv</a:t>
            </a:r>
            <a:r>
              <a:rPr lang="en-US" sz="1050" b="0" i="0" kern="1200" dirty="0">
                <a:solidFill>
                  <a:schemeClr val="tx1"/>
                </a:solidFill>
                <a:latin typeface="+mn-lt"/>
                <a:ea typeface="+mn-ea"/>
                <a:cs typeface="+mn-cs"/>
              </a:rPr>
              <a:t> or .html file.</a:t>
            </a:r>
            <a:endParaRPr lang="en-US" dirty="0"/>
          </a:p>
          <a:p>
            <a:pPr marL="457200" lvl="1" indent="-228600">
              <a:buFont typeface="Arial" pitchFamily="34" charset="0"/>
              <a:buChar char="•"/>
            </a:pPr>
            <a:r>
              <a:rPr lang="en-US" dirty="0"/>
              <a:t>Help: </a:t>
            </a:r>
            <a:r>
              <a:rPr lang="en-US" sz="1050" b="0" i="0" kern="1200" dirty="0">
                <a:solidFill>
                  <a:schemeClr val="tx1"/>
                </a:solidFill>
                <a:latin typeface="+mn-lt"/>
                <a:ea typeface="+mn-ea"/>
                <a:cs typeface="+mn-cs"/>
              </a:rPr>
              <a:t>Launches a new window containing a summary of how to use interactive grids.</a:t>
            </a:r>
          </a:p>
          <a:p>
            <a:pPr marL="228600" lvl="0" indent="-228600">
              <a:buFont typeface="Arial" pitchFamily="34" charset="0"/>
              <a:buNone/>
            </a:pPr>
            <a:r>
              <a:rPr lang="en-US" b="0" i="0" kern="1200" dirty="0">
                <a:solidFill>
                  <a:schemeClr val="tx1"/>
                </a:solidFill>
                <a:latin typeface="+mn-lt"/>
                <a:ea typeface="+mn-ea"/>
                <a:cs typeface="+mn-cs"/>
              </a:rPr>
              <a:t>The Data submenu contains the following options:</a:t>
            </a:r>
          </a:p>
          <a:p>
            <a:pPr marL="457200" lvl="1" indent="-228600">
              <a:buFont typeface="Arial" pitchFamily="34" charset="0"/>
              <a:buChar char="•"/>
            </a:pPr>
            <a:r>
              <a:rPr lang="en-US" b="0" i="0" kern="1200" dirty="0">
                <a:solidFill>
                  <a:schemeClr val="tx1"/>
                </a:solidFill>
                <a:latin typeface="+mn-lt"/>
                <a:ea typeface="+mn-ea"/>
                <a:cs typeface="+mn-cs"/>
              </a:rPr>
              <a:t>Sort: Use the Sort dialog</a:t>
            </a:r>
            <a:r>
              <a:rPr lang="en-US" b="0" i="0" kern="1200" baseline="0" dirty="0">
                <a:solidFill>
                  <a:schemeClr val="tx1"/>
                </a:solidFill>
                <a:latin typeface="+mn-lt"/>
                <a:ea typeface="+mn-ea"/>
                <a:cs typeface="+mn-cs"/>
              </a:rPr>
              <a:t> to c</a:t>
            </a:r>
            <a:r>
              <a:rPr lang="en-US" b="0" i="0" kern="1200" dirty="0">
                <a:solidFill>
                  <a:schemeClr val="tx1"/>
                </a:solidFill>
                <a:latin typeface="+mn-lt"/>
                <a:ea typeface="+mn-ea"/>
                <a:cs typeface="+mn-cs"/>
              </a:rPr>
              <a:t>hange the columns to sort on and determine whether to sort in ascending or descending order.</a:t>
            </a:r>
          </a:p>
          <a:p>
            <a:pPr marL="457200" lvl="1" indent="-228600">
              <a:buFont typeface="Arial" pitchFamily="34" charset="0"/>
              <a:buChar char="•"/>
            </a:pPr>
            <a:r>
              <a:rPr lang="en-US" b="0" i="0" kern="1200" dirty="0">
                <a:solidFill>
                  <a:schemeClr val="tx1"/>
                </a:solidFill>
                <a:latin typeface="+mn-lt"/>
                <a:ea typeface="+mn-ea"/>
                <a:cs typeface="+mn-cs"/>
              </a:rPr>
              <a:t>Aggregate: Use this dialog</a:t>
            </a:r>
            <a:r>
              <a:rPr lang="en-US" b="0" i="0" kern="1200" baseline="0" dirty="0">
                <a:solidFill>
                  <a:schemeClr val="tx1"/>
                </a:solidFill>
                <a:latin typeface="+mn-lt"/>
                <a:ea typeface="+mn-ea"/>
                <a:cs typeface="+mn-cs"/>
              </a:rPr>
              <a:t> to p</a:t>
            </a:r>
            <a:r>
              <a:rPr lang="en-US" b="0" i="0" kern="1200" dirty="0">
                <a:solidFill>
                  <a:schemeClr val="tx1"/>
                </a:solidFill>
                <a:latin typeface="+mn-lt"/>
                <a:ea typeface="+mn-ea"/>
                <a:cs typeface="+mn-cs"/>
              </a:rPr>
              <a:t>erform mathematical computations against a column.</a:t>
            </a:r>
          </a:p>
          <a:p>
            <a:pPr marL="457200" lvl="1" indent="-228600">
              <a:buFont typeface="Arial" pitchFamily="34" charset="0"/>
              <a:buChar char="•"/>
            </a:pPr>
            <a:r>
              <a:rPr lang="en-US" b="0" i="0" kern="1200" dirty="0">
                <a:solidFill>
                  <a:schemeClr val="tx1"/>
                </a:solidFill>
                <a:latin typeface="+mn-lt"/>
                <a:ea typeface="+mn-ea"/>
                <a:cs typeface="+mn-cs"/>
              </a:rPr>
              <a:t>Refresh: Click Refresh to r</a:t>
            </a:r>
            <a:r>
              <a:rPr lang="en-US" sz="1050" b="0" i="0" kern="1200" dirty="0">
                <a:solidFill>
                  <a:schemeClr val="tx1"/>
                </a:solidFill>
                <a:latin typeface="+mn-lt"/>
                <a:ea typeface="+mn-ea"/>
                <a:cs typeface="+mn-cs"/>
              </a:rPr>
              <a:t>epopulates the interactive grid with the most current data from the database.</a:t>
            </a:r>
            <a:endParaRPr lang="en-US" b="0" i="0" kern="1200" dirty="0">
              <a:solidFill>
                <a:schemeClr val="tx1"/>
              </a:solidFill>
              <a:latin typeface="+mn-lt"/>
              <a:ea typeface="+mn-ea"/>
              <a:cs typeface="+mn-cs"/>
            </a:endParaRPr>
          </a:p>
          <a:p>
            <a:pPr marL="457200" lvl="1" indent="-228600">
              <a:buFont typeface="Arial" pitchFamily="34" charset="0"/>
              <a:buChar char="•"/>
            </a:pPr>
            <a:r>
              <a:rPr lang="en-US" b="0" i="0" kern="1200" dirty="0">
                <a:solidFill>
                  <a:schemeClr val="tx1"/>
                </a:solidFill>
                <a:latin typeface="+mn-lt"/>
                <a:ea typeface="+mn-ea"/>
                <a:cs typeface="+mn-cs"/>
              </a:rPr>
              <a:t>Flashback: Use this dialog to reload the data as it existed at a previous point in time.</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The slide shows a read only interactive grid. For an editable interactive grid, you see additional submenus under Selection.</a:t>
            </a:r>
          </a:p>
          <a:p>
            <a:pPr marL="0" lv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90757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0" indent="-228600">
              <a:buFont typeface="+mj-lt"/>
              <a:buNone/>
            </a:pPr>
            <a:r>
              <a:rPr lang="en-US" sz="1100" b="0" i="0" kern="1200" dirty="0">
                <a:solidFill>
                  <a:schemeClr val="tx1"/>
                </a:solidFill>
                <a:latin typeface="+mn-lt"/>
                <a:ea typeface="+mn-ea"/>
                <a:cs typeface="+mn-cs"/>
              </a:rPr>
              <a:t>The slide shows an example</a:t>
            </a:r>
            <a:r>
              <a:rPr lang="en-US" sz="1100" b="0" i="0" kern="1200" baseline="0" dirty="0">
                <a:solidFill>
                  <a:schemeClr val="tx1"/>
                </a:solidFill>
                <a:latin typeface="+mn-lt"/>
                <a:ea typeface="+mn-ea"/>
                <a:cs typeface="+mn-cs"/>
              </a:rPr>
              <a:t> of creating a bar chart in</a:t>
            </a:r>
            <a:r>
              <a:rPr lang="en-US" sz="1100" b="0" i="0" kern="1200" dirty="0">
                <a:solidFill>
                  <a:schemeClr val="tx1"/>
                </a:solidFill>
                <a:latin typeface="+mn-lt"/>
                <a:ea typeface="+mn-ea"/>
                <a:cs typeface="+mn-cs"/>
              </a:rPr>
              <a:t> an interactive grid</a:t>
            </a:r>
            <a:r>
              <a:rPr lang="en-US" sz="1100" b="0" i="0" kern="1200" baseline="0" dirty="0">
                <a:solidFill>
                  <a:schemeClr val="tx1"/>
                </a:solidFill>
                <a:latin typeface="+mn-lt"/>
                <a:ea typeface="+mn-ea"/>
                <a:cs typeface="+mn-cs"/>
              </a:rPr>
              <a:t>. To create a chart, you select </a:t>
            </a:r>
            <a:r>
              <a:rPr lang="en-US" sz="1100" b="1" i="0" kern="1200" baseline="0" dirty="0">
                <a:solidFill>
                  <a:schemeClr val="tx1"/>
                </a:solidFill>
                <a:latin typeface="+mn-lt"/>
                <a:ea typeface="+mn-ea"/>
                <a:cs typeface="+mn-cs"/>
              </a:rPr>
              <a:t>Chart</a:t>
            </a:r>
            <a:r>
              <a:rPr lang="en-US" sz="1100" b="0" i="0" kern="1200" baseline="0" dirty="0">
                <a:solidFill>
                  <a:schemeClr val="tx1"/>
                </a:solidFill>
                <a:latin typeface="+mn-lt"/>
                <a:ea typeface="+mn-ea"/>
                <a:cs typeface="+mn-cs"/>
              </a:rPr>
              <a:t> from the </a:t>
            </a:r>
            <a:r>
              <a:rPr lang="en-US" sz="1100" b="1" i="0" kern="1200" baseline="0" dirty="0">
                <a:solidFill>
                  <a:schemeClr val="tx1"/>
                </a:solidFill>
                <a:latin typeface="+mn-lt"/>
                <a:ea typeface="+mn-ea"/>
                <a:cs typeface="+mn-cs"/>
              </a:rPr>
              <a:t>Actions</a:t>
            </a:r>
            <a:r>
              <a:rPr lang="en-US" sz="1100" b="0" i="0" kern="1200" baseline="0" dirty="0">
                <a:solidFill>
                  <a:schemeClr val="tx1"/>
                </a:solidFill>
                <a:latin typeface="+mn-lt"/>
                <a:ea typeface="+mn-ea"/>
                <a:cs typeface="+mn-cs"/>
              </a:rPr>
              <a:t> menu and then configure</a:t>
            </a:r>
          </a:p>
          <a:p>
            <a:pPr marL="228600" lvl="0" indent="-228600">
              <a:buFont typeface="+mj-lt"/>
              <a:buNone/>
            </a:pPr>
            <a:r>
              <a:rPr lang="en-US" sz="1100" b="0" i="0" kern="1200" baseline="0" dirty="0">
                <a:solidFill>
                  <a:schemeClr val="tx1"/>
                </a:solidFill>
                <a:latin typeface="+mn-lt"/>
                <a:ea typeface="+mn-ea"/>
                <a:cs typeface="+mn-cs"/>
              </a:rPr>
              <a:t>the required fields.</a:t>
            </a:r>
            <a:r>
              <a:rPr lang="en-US" sz="1100" b="0" i="0" kern="1200" dirty="0">
                <a:solidFill>
                  <a:schemeClr val="tx1"/>
                </a:solidFill>
                <a:latin typeface="+mn-lt"/>
                <a:ea typeface="+mn-ea"/>
                <a:cs typeface="+mn-cs"/>
              </a:rPr>
              <a:t> </a:t>
            </a:r>
          </a:p>
          <a:p>
            <a:pPr marL="228600" lvl="0" indent="-228600">
              <a:buFont typeface="+mj-lt"/>
              <a:buNone/>
            </a:pPr>
            <a:r>
              <a:rPr lang="en-US" dirty="0"/>
              <a:t>To create a chart in an interactive grid,</a:t>
            </a:r>
            <a:r>
              <a:rPr lang="en-US" baseline="0" dirty="0"/>
              <a:t> perform the following steps:</a:t>
            </a:r>
            <a:endParaRPr lang="en-US" dirty="0"/>
          </a:p>
          <a:p>
            <a:pPr marL="228600" lvl="0" indent="-228600">
              <a:buFont typeface="+mj-lt"/>
              <a:buAutoNum type="arabicPeriod"/>
            </a:pPr>
            <a:r>
              <a:rPr lang="en-US" dirty="0"/>
              <a:t>Click the </a:t>
            </a:r>
            <a:r>
              <a:rPr lang="en-US" b="1" dirty="0"/>
              <a:t>Actions</a:t>
            </a:r>
            <a:r>
              <a:rPr lang="en-US" dirty="0"/>
              <a:t> menu and select </a:t>
            </a:r>
            <a:r>
              <a:rPr lang="en-US" b="1" dirty="0"/>
              <a:t>Chart</a:t>
            </a:r>
            <a:r>
              <a:rPr lang="en-US" dirty="0"/>
              <a:t>. The Chart dialog appears. </a:t>
            </a:r>
          </a:p>
          <a:p>
            <a:pPr marL="228600" lvl="0" indent="-228600">
              <a:buFont typeface="+mj-lt"/>
              <a:buAutoNum type="arabicPeriod"/>
            </a:pPr>
            <a:r>
              <a:rPr lang="en-US" dirty="0"/>
              <a:t>Select a chart type.  In the slide example, you select Bar for chart type. </a:t>
            </a:r>
            <a:br>
              <a:rPr lang="en-US" dirty="0"/>
            </a:br>
            <a:r>
              <a:rPr lang="en-US" dirty="0"/>
              <a:t>The dialog populates with options specific to the selected chart type. For example, a bar chart has a different set of configuration fields than a pie chart. Select different types to see the range of available options.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768229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3"/>
            </a:pPr>
            <a:r>
              <a:rPr lang="en-US" sz="1050" b="0" i="0" kern="1200" dirty="0">
                <a:solidFill>
                  <a:schemeClr val="tx1"/>
                </a:solidFill>
                <a:latin typeface="+mn-lt"/>
                <a:ea typeface="+mn-ea"/>
                <a:cs typeface="+mn-cs"/>
              </a:rPr>
              <a:t>Configure the chart settings. For example, the following is a configuration for a Bar chart:</a:t>
            </a:r>
          </a:p>
          <a:p>
            <a:pPr marL="800100" lvl="3" indent="-228600">
              <a:buFont typeface="Arial" pitchFamily="34" charset="0"/>
              <a:buChar char="•"/>
            </a:pPr>
            <a:r>
              <a:rPr lang="en-US" sz="900" b="0" i="0" kern="1200" dirty="0">
                <a:solidFill>
                  <a:schemeClr val="tx1"/>
                </a:solidFill>
                <a:latin typeface="+mn-lt"/>
                <a:ea typeface="+mn-ea"/>
                <a:cs typeface="+mn-cs"/>
              </a:rPr>
              <a:t>Orientation : Select </a:t>
            </a:r>
            <a:r>
              <a:rPr lang="en-US" sz="900" b="1" i="0" kern="1200" dirty="0">
                <a:solidFill>
                  <a:schemeClr val="tx1"/>
                </a:solidFill>
                <a:latin typeface="+mn-lt"/>
                <a:ea typeface="+mn-ea"/>
                <a:cs typeface="+mn-cs"/>
              </a:rPr>
              <a:t>Vertical</a:t>
            </a:r>
            <a:r>
              <a:rPr lang="en-US" sz="900" b="0" i="0" kern="1200" dirty="0">
                <a:solidFill>
                  <a:schemeClr val="tx1"/>
                </a:solidFill>
                <a:latin typeface="+mn-lt"/>
                <a:ea typeface="+mn-ea"/>
                <a:cs typeface="+mn-cs"/>
              </a:rPr>
              <a:t> for the bars to increase toward the top of the chart, or </a:t>
            </a:r>
            <a:r>
              <a:rPr lang="en-US" sz="900" b="1" i="0" kern="1200" dirty="0">
                <a:solidFill>
                  <a:schemeClr val="tx1"/>
                </a:solidFill>
                <a:latin typeface="+mn-lt"/>
                <a:ea typeface="+mn-ea"/>
                <a:cs typeface="+mn-cs"/>
              </a:rPr>
              <a:t>Horizontal</a:t>
            </a:r>
            <a:r>
              <a:rPr lang="en-US" sz="900" b="0" i="0" kern="1200" dirty="0">
                <a:solidFill>
                  <a:schemeClr val="tx1"/>
                </a:solidFill>
                <a:latin typeface="+mn-lt"/>
                <a:ea typeface="+mn-ea"/>
                <a:cs typeface="+mn-cs"/>
              </a:rPr>
              <a:t> to increase toward the right.</a:t>
            </a:r>
          </a:p>
          <a:p>
            <a:pPr marL="800100" lvl="3" indent="-228600">
              <a:buFont typeface="Arial" pitchFamily="34" charset="0"/>
              <a:buChar char="•"/>
            </a:pPr>
            <a:r>
              <a:rPr lang="en-US" sz="1100" b="0" i="0" kern="1200" dirty="0">
                <a:solidFill>
                  <a:schemeClr val="tx1"/>
                </a:solidFill>
                <a:latin typeface="+mn-lt"/>
                <a:ea typeface="+mn-ea"/>
                <a:cs typeface="+mn-cs"/>
              </a:rPr>
              <a:t>Label: Select the column to be used as the Label (the label appears beneath or beside the bar).</a:t>
            </a:r>
          </a:p>
          <a:p>
            <a:pPr marL="800100" lvl="3" indent="-228600">
              <a:buFont typeface="Arial" pitchFamily="34" charset="0"/>
              <a:buChar char="•"/>
            </a:pPr>
            <a:r>
              <a:rPr lang="en-US" sz="1100" b="0" i="0" kern="1200" dirty="0">
                <a:solidFill>
                  <a:schemeClr val="tx1"/>
                </a:solidFill>
                <a:latin typeface="+mn-lt"/>
                <a:ea typeface="+mn-ea"/>
                <a:cs typeface="+mn-cs"/>
              </a:rPr>
              <a:t>Value: Select the column to be used as the Value (the value is the quantity that determines the size of the bar).</a:t>
            </a:r>
          </a:p>
          <a:p>
            <a:pPr marL="800100" lvl="3" indent="-228600">
              <a:buFont typeface="Arial" pitchFamily="34" charset="0"/>
              <a:buChar char="•"/>
            </a:pPr>
            <a:r>
              <a:rPr lang="en-US" sz="1100" b="0" i="0" kern="1200" dirty="0">
                <a:solidFill>
                  <a:schemeClr val="tx1"/>
                </a:solidFill>
                <a:latin typeface="+mn-lt"/>
                <a:ea typeface="+mn-ea"/>
                <a:cs typeface="+mn-cs"/>
              </a:rPr>
              <a:t>Aggregation (Optional):</a:t>
            </a:r>
            <a:r>
              <a:rPr lang="en-US" sz="1100" b="0" i="0" kern="1200" baseline="0" dirty="0">
                <a:solidFill>
                  <a:schemeClr val="tx1"/>
                </a:solidFill>
                <a:latin typeface="+mn-lt"/>
                <a:ea typeface="+mn-ea"/>
                <a:cs typeface="+mn-cs"/>
              </a:rPr>
              <a:t> </a:t>
            </a:r>
            <a:r>
              <a:rPr lang="en-US" sz="1100" b="0" i="0" kern="1200" dirty="0">
                <a:solidFill>
                  <a:schemeClr val="tx1"/>
                </a:solidFill>
                <a:latin typeface="+mn-lt"/>
                <a:ea typeface="+mn-ea"/>
                <a:cs typeface="+mn-cs"/>
              </a:rPr>
              <a:t>Select an additional aggregation to be performed on the column selected for the Value. Valid selections include: Count, Count Distinct, Minimum, Maximum, Sum, or Average.</a:t>
            </a:r>
          </a:p>
          <a:p>
            <a:pPr lvl="2">
              <a:buFontTx/>
              <a:buNone/>
            </a:pPr>
            <a:r>
              <a:rPr lang="en-US" sz="900" b="0" i="0" kern="1200" dirty="0">
                <a:solidFill>
                  <a:schemeClr val="tx1"/>
                </a:solidFill>
                <a:latin typeface="+mn-lt"/>
                <a:ea typeface="+mn-ea"/>
                <a:cs typeface="+mn-cs"/>
              </a:rPr>
              <a:t>Click </a:t>
            </a:r>
            <a:r>
              <a:rPr lang="en-US" sz="900" b="1" i="0" kern="1200" dirty="0">
                <a:solidFill>
                  <a:schemeClr val="tx1"/>
                </a:solidFill>
                <a:latin typeface="+mn-lt"/>
                <a:ea typeface="+mn-ea"/>
                <a:cs typeface="+mn-cs"/>
              </a:rPr>
              <a:t>Save</a:t>
            </a:r>
            <a:r>
              <a:rPr lang="en-US" sz="900" b="0" i="0" kern="1200" dirty="0">
                <a:solidFill>
                  <a:schemeClr val="tx1"/>
                </a:solidFill>
                <a:latin typeface="+mn-lt"/>
                <a:ea typeface="+mn-ea"/>
                <a:cs typeface="+mn-cs"/>
              </a:rPr>
              <a:t>. </a:t>
            </a:r>
            <a:r>
              <a:rPr lang="en-US" sz="1050" b="0" i="0" kern="1200" dirty="0">
                <a:solidFill>
                  <a:schemeClr val="tx1"/>
                </a:solidFill>
                <a:latin typeface="+mn-lt"/>
                <a:ea typeface="+mn-ea"/>
                <a:cs typeface="+mn-cs"/>
              </a:rPr>
              <a:t>    </a:t>
            </a:r>
          </a:p>
          <a:p>
            <a:pPr lvl="2">
              <a:buFontTx/>
              <a:buNone/>
            </a:pPr>
            <a:r>
              <a:rPr lang="en-US" sz="1050" b="0" i="0" kern="1200" dirty="0">
                <a:solidFill>
                  <a:schemeClr val="tx1"/>
                </a:solidFill>
                <a:latin typeface="+mn-lt"/>
                <a:ea typeface="+mn-ea"/>
                <a:cs typeface="+mn-cs"/>
              </a:rPr>
              <a:t>The slide example shows a bar chart of project budgets with a sum aggregation.</a:t>
            </a:r>
          </a:p>
          <a:p>
            <a:pPr marL="228600" lvl="0" indent="-228600">
              <a:buFont typeface="+mj-lt"/>
              <a:buNone/>
            </a:pPr>
            <a:r>
              <a:rPr lang="en-US" sz="1050" b="0" i="0" kern="1200" dirty="0">
                <a:solidFill>
                  <a:schemeClr val="tx1"/>
                </a:solidFill>
                <a:latin typeface="+mn-lt"/>
                <a:ea typeface="+mn-ea"/>
                <a:cs typeface="+mn-cs"/>
              </a:rPr>
              <a:t>Once a chart is created,</a:t>
            </a:r>
            <a:r>
              <a:rPr lang="en-US" sz="1050" b="0" i="0" kern="1200" baseline="0" dirty="0">
                <a:solidFill>
                  <a:schemeClr val="tx1"/>
                </a:solidFill>
                <a:latin typeface="+mn-lt"/>
                <a:ea typeface="+mn-ea"/>
                <a:cs typeface="+mn-cs"/>
              </a:rPr>
              <a:t> you can switch the view between Grid and Chart by clicking the toggle that appears on the top of the</a:t>
            </a:r>
          </a:p>
          <a:p>
            <a:pPr marL="228600" lvl="0" indent="-228600">
              <a:buFont typeface="+mj-lt"/>
              <a:buNone/>
            </a:pPr>
            <a:r>
              <a:rPr lang="en-US" sz="1050" b="0" i="0" kern="1200" baseline="0" dirty="0">
                <a:solidFill>
                  <a:schemeClr val="tx1"/>
                </a:solidFill>
                <a:latin typeface="+mn-lt"/>
                <a:ea typeface="+mn-ea"/>
                <a:cs typeface="+mn-cs"/>
              </a:rPr>
              <a:t>interactive grid</a:t>
            </a:r>
            <a:r>
              <a:rPr lang="en-US" sz="1050" b="0" i="0" kern="1200" dirty="0">
                <a:solidFill>
                  <a:schemeClr val="tx1"/>
                </a:solidFill>
                <a:latin typeface="+mn-lt"/>
                <a:ea typeface="+mn-ea"/>
                <a:cs typeface="+mn-cs"/>
              </a:rPr>
              <a:t>. To reconfigure the chart, click the Edit Chart filter. To remove a chart, click the Remove Chart icon (X) adjacent to the chart filter.  </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050" dirty="0"/>
              <a:t>You can only create one chart at a time in an interactive grid. To create a second chart, reconfigure the existing chart by clicking Edit Chart, or delete it.</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050" dirty="0"/>
              <a:t>You learn more about charts</a:t>
            </a:r>
            <a:r>
              <a:rPr lang="en-US" sz="1050" baseline="0" dirty="0"/>
              <a:t> in the </a:t>
            </a:r>
            <a:r>
              <a:rPr lang="en-US" sz="1050" i="1" baseline="0" dirty="0"/>
              <a:t>Adding Additional Pages to your Application </a:t>
            </a:r>
            <a:r>
              <a:rPr lang="en-US" sz="1050" baseline="0" dirty="0"/>
              <a:t>lesson.</a:t>
            </a:r>
            <a:endParaRPr lang="en-US" sz="1050" dirty="0"/>
          </a:p>
          <a:p>
            <a:pPr marL="228600" lvl="0" indent="-228600">
              <a:buFont typeface="+mj-lt"/>
              <a:buNone/>
            </a:pPr>
            <a:br>
              <a:rPr lang="en-US" sz="1050" b="0" i="0" kern="1200" dirty="0">
                <a:solidFill>
                  <a:schemeClr val="tx1"/>
                </a:solidFill>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63219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525259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0" indent="-228600">
              <a:buFont typeface="+mj-lt"/>
              <a:buNone/>
            </a:pPr>
            <a:r>
              <a:rPr lang="en-US" dirty="0"/>
              <a:t>The slide shows Projects interactive grid and you want to adjust the column display. You do not want to display the Assigned</a:t>
            </a:r>
          </a:p>
          <a:p>
            <a:pPr marL="228600" lvl="0" indent="-228600">
              <a:buFont typeface="+mj-lt"/>
              <a:buNone/>
            </a:pPr>
            <a:r>
              <a:rPr lang="en-US" dirty="0"/>
              <a:t> To column and increase the width of Task Name. You want to move the Start Date and End Date columns to be displayed</a:t>
            </a:r>
          </a:p>
          <a:p>
            <a:pPr marL="228600" lvl="0" indent="-228600">
              <a:buFont typeface="+mj-lt"/>
              <a:buNone/>
            </a:pPr>
            <a:r>
              <a:rPr lang="en-US" dirty="0"/>
              <a:t> after the Budget column.</a:t>
            </a:r>
          </a:p>
          <a:p>
            <a:pPr marL="228600" lvl="0" indent="-228600">
              <a:buFont typeface="+mj-lt"/>
              <a:buNone/>
            </a:pPr>
            <a:endParaRPr lang="en-US" dirty="0"/>
          </a:p>
          <a:p>
            <a:pPr marL="228600" lvl="0" indent="-228600">
              <a:buFont typeface="+mj-lt"/>
              <a:buNone/>
            </a:pPr>
            <a:r>
              <a:rPr lang="en-US" dirty="0"/>
              <a:t>To edit how columns display in an interactive grid, perform the following steps:</a:t>
            </a:r>
          </a:p>
          <a:p>
            <a:pPr marL="457200" lvl="1" indent="-228600">
              <a:buFont typeface="+mj-lt"/>
              <a:buAutoNum type="arabicPeriod"/>
            </a:pPr>
            <a:r>
              <a:rPr lang="en-US" dirty="0"/>
              <a:t>Click the </a:t>
            </a:r>
            <a:r>
              <a:rPr lang="en-US" b="1" dirty="0"/>
              <a:t>Actions </a:t>
            </a:r>
            <a:r>
              <a:rPr lang="en-US" dirty="0"/>
              <a:t>menu and select </a:t>
            </a:r>
            <a:r>
              <a:rPr lang="en-US" b="1" dirty="0"/>
              <a:t>Columns</a:t>
            </a:r>
            <a:r>
              <a:rPr lang="en-US" dirty="0"/>
              <a:t>. The Columns dialog displays.</a:t>
            </a:r>
          </a:p>
          <a:p>
            <a:pPr marL="457200" lvl="1" indent="-228600">
              <a:buFont typeface="+mj-lt"/>
              <a:buAutoNum type="arabicPeriod"/>
            </a:pPr>
            <a:r>
              <a:rPr lang="en-US" dirty="0"/>
              <a:t>For Displayed, select the check box to show a column in the grid; deselect a check box to hide a column in the grid. For Minimum Column Width (Pixel), adjust the displayed numeric value to widen or narrow the column (for example, a higher number widens the column).</a:t>
            </a:r>
          </a:p>
          <a:p>
            <a:pPr marL="628650" lvl="2" indent="-228600">
              <a:buFontTx/>
              <a:buNone/>
            </a:pPr>
            <a:r>
              <a:rPr lang="en-US" dirty="0"/>
              <a:t>In the slide example, you deselect the Assigned To column, and specify 300 as</a:t>
            </a:r>
            <a:r>
              <a:rPr lang="en-US" baseline="0" dirty="0"/>
              <a:t> minimum column width for Task Name.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95903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3"/>
            </a:pPr>
            <a:r>
              <a:rPr lang="en-US" dirty="0"/>
              <a:t>Adjust the order in which a column appears in the grid</a:t>
            </a:r>
            <a:r>
              <a:rPr lang="en-US" baseline="0" dirty="0"/>
              <a:t> by selecting Move Up or Move Down.</a:t>
            </a:r>
            <a:endParaRPr lang="en-US" dirty="0"/>
          </a:p>
          <a:p>
            <a:pPr marL="457200" lvl="1" indent="-228600">
              <a:buFont typeface="+mj-lt"/>
              <a:buAutoNum type="arabicPeriod" startAt="3"/>
            </a:pPr>
            <a:r>
              <a:rPr lang="en-US" dirty="0"/>
              <a:t>Toggle the Columns button and the list displays All, Displayed, or Not Displayed (hidden) columns. Specify your choice. Click </a:t>
            </a:r>
            <a:r>
              <a:rPr lang="en-US" b="1" dirty="0"/>
              <a:t>Save</a:t>
            </a:r>
            <a:r>
              <a:rPr lang="en-US" dirty="0"/>
              <a:t>.</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dirty="0"/>
              <a:t>          In the slide example, you </a:t>
            </a:r>
            <a:r>
              <a:rPr lang="en-US" baseline="0" dirty="0"/>
              <a:t>use the Move Down arrow to change the display order of Start Date and End Date columns </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baseline="0" dirty="0"/>
              <a:t>          so that they appear at the end in the interactive grid.</a:t>
            </a:r>
            <a:endParaRPr lang="en-US" dirty="0"/>
          </a:p>
          <a:p>
            <a:pPr marL="228600" lvl="0" indent="-228600">
              <a:buFontTx/>
              <a:buNone/>
            </a:pPr>
            <a:r>
              <a:rPr lang="en-US" baseline="0" dirty="0"/>
              <a:t>          </a:t>
            </a:r>
          </a:p>
          <a:p>
            <a:pPr marL="228600" lvl="0" indent="-228600">
              <a:buFontTx/>
              <a:buNone/>
            </a:pPr>
            <a:r>
              <a:rPr lang="en-US" baseline="0" dirty="0"/>
              <a:t>The slide shows how the Projects interactive grid looks like after adjusting the column display:</a:t>
            </a:r>
          </a:p>
          <a:p>
            <a:pPr marL="457200" lvl="1" indent="-228600"/>
            <a:r>
              <a:rPr lang="en-US" baseline="0" dirty="0"/>
              <a:t>Assigned To column is no longer displayed</a:t>
            </a:r>
          </a:p>
          <a:p>
            <a:pPr marL="457200" lvl="1" indent="-228600"/>
            <a:r>
              <a:rPr lang="en-US" baseline="0" dirty="0"/>
              <a:t>Width of Task Name is now increased</a:t>
            </a:r>
          </a:p>
          <a:p>
            <a:pPr marL="457200" lvl="1" indent="-228600"/>
            <a:r>
              <a:rPr lang="en-US" baseline="0" dirty="0"/>
              <a:t>Start Date and End Date columns appear towards the end</a:t>
            </a:r>
          </a:p>
          <a:p>
            <a:pPr marL="457200" lvl="1" indent="-228600"/>
            <a:endParaRPr lang="en-US" baseline="0" dirty="0"/>
          </a:p>
          <a:p>
            <a:pPr marL="228600" lvl="0" indent="-228600">
              <a:buFontTx/>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2077287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The slide example shows a column filter applied on the Budget column</a:t>
            </a:r>
            <a:r>
              <a:rPr lang="en-US" sz="1100" b="0" i="0" kern="1200" baseline="0" dirty="0">
                <a:solidFill>
                  <a:schemeClr val="tx1"/>
                </a:solidFill>
                <a:latin typeface="+mn-lt"/>
                <a:ea typeface="+mn-ea"/>
                <a:cs typeface="+mn-cs"/>
              </a:rPr>
              <a:t> to display the projects with budget greater than 1000.</a:t>
            </a:r>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End users can narrow the contents of an interactive grid by applying a filter to it. Once applied, filters can be temporarily enabled or disabled or removed permanently directly in the interactive grid. You can also click the filter name for quick reconfiguration.</a:t>
            </a:r>
          </a:p>
          <a:p>
            <a:r>
              <a:rPr lang="en-US" sz="1100" b="0" i="0" kern="1200" dirty="0">
                <a:solidFill>
                  <a:schemeClr val="tx1"/>
                </a:solidFill>
                <a:latin typeface="+mn-lt"/>
                <a:ea typeface="+mn-ea"/>
                <a:cs typeface="+mn-cs"/>
              </a:rPr>
              <a:t>Existing filters display between the search bar and the grid. Rather than deleting a filter, you can disable it by deselecting the adjacent checkbox. You can leave a filter disabled and save your report to preserve it for future usage. To edit a filter, you can click its name or open the Filters dialog and select it in the list. You can permanently remove a filter by clicking the adjacent </a:t>
            </a:r>
            <a:r>
              <a:rPr lang="en-US" sz="1100" b="1" i="0" kern="1200" dirty="0">
                <a:solidFill>
                  <a:schemeClr val="tx1"/>
                </a:solidFill>
                <a:latin typeface="+mn-lt"/>
                <a:ea typeface="+mn-ea"/>
                <a:cs typeface="+mn-cs"/>
              </a:rPr>
              <a:t>Remove Filter</a:t>
            </a:r>
            <a:r>
              <a:rPr lang="en-US" sz="1100" b="0" i="0" kern="1200" dirty="0">
                <a:solidFill>
                  <a:schemeClr val="tx1"/>
                </a:solidFill>
                <a:latin typeface="+mn-lt"/>
                <a:ea typeface="+mn-ea"/>
                <a:cs typeface="+mn-cs"/>
              </a:rPr>
              <a:t> icon (X).</a:t>
            </a:r>
          </a:p>
          <a:p>
            <a:r>
              <a:rPr lang="en-US" dirty="0"/>
              <a:t>Filter a column in an interactive grid with a specified operator and value.</a:t>
            </a:r>
          </a:p>
          <a:p>
            <a:r>
              <a:rPr lang="en-US" dirty="0"/>
              <a:t>To add a filter to a column in an interactive grid, perform the following steps:</a:t>
            </a:r>
          </a:p>
          <a:p>
            <a:pPr marL="457200" lvl="1" indent="-228600">
              <a:buFont typeface="+mj-lt"/>
              <a:buAutoNum type="arabicPeriod"/>
            </a:pPr>
            <a:r>
              <a:rPr lang="en-US" dirty="0"/>
              <a:t>Click the </a:t>
            </a:r>
            <a:r>
              <a:rPr lang="en-US" b="1" dirty="0"/>
              <a:t>Actions</a:t>
            </a:r>
            <a:r>
              <a:rPr lang="en-US" dirty="0"/>
              <a:t> menu. Select </a:t>
            </a:r>
            <a:r>
              <a:rPr lang="en-US" b="1" dirty="0"/>
              <a:t>Filter</a:t>
            </a:r>
            <a:r>
              <a:rPr lang="en-US" dirty="0"/>
              <a:t>. The Filters dialog displays.</a:t>
            </a:r>
          </a:p>
          <a:p>
            <a:pPr marL="457200" lvl="1" indent="-228600">
              <a:buFont typeface="+mj-lt"/>
              <a:buAutoNum type="arabicPeriod"/>
            </a:pPr>
            <a:r>
              <a:rPr lang="en-US" dirty="0"/>
              <a:t>In the Filters dialog:</a:t>
            </a:r>
          </a:p>
          <a:p>
            <a:pPr lvl="3">
              <a:buFont typeface="Arial" pitchFamily="34" charset="0"/>
              <a:buChar char="•"/>
            </a:pPr>
            <a:r>
              <a:rPr lang="en-US" dirty="0"/>
              <a:t>Type - Select </a:t>
            </a:r>
            <a:r>
              <a:rPr lang="en-US" b="1" dirty="0"/>
              <a:t>Column</a:t>
            </a:r>
            <a:r>
              <a:rPr lang="en-US" dirty="0"/>
              <a:t>. </a:t>
            </a:r>
          </a:p>
          <a:p>
            <a:pPr lvl="3">
              <a:buFont typeface="Arial" pitchFamily="34" charset="0"/>
              <a:buChar char="•"/>
            </a:pPr>
            <a:r>
              <a:rPr lang="en-US" dirty="0"/>
              <a:t>Column - Choose the column to filter. For example, in the slide, select </a:t>
            </a:r>
            <a:r>
              <a:rPr lang="en-US" b="1" dirty="0"/>
              <a:t>Budget</a:t>
            </a:r>
            <a:r>
              <a:rPr lang="en-US" dirty="0"/>
              <a:t>.</a:t>
            </a:r>
          </a:p>
          <a:p>
            <a:pPr lvl="3">
              <a:buFont typeface="Arial" pitchFamily="34" charset="0"/>
              <a:buChar char="•"/>
            </a:pPr>
            <a:r>
              <a:rPr lang="en-US" dirty="0"/>
              <a:t>Operator - Choose the filter logic. In the slide,</a:t>
            </a:r>
            <a:r>
              <a:rPr lang="en-US" baseline="0" dirty="0"/>
              <a:t> select </a:t>
            </a:r>
            <a:r>
              <a:rPr lang="en-US" b="1" baseline="0" dirty="0"/>
              <a:t>greater than</a:t>
            </a:r>
            <a:r>
              <a:rPr lang="en-US" baseline="0" dirty="0"/>
              <a:t>.</a:t>
            </a:r>
            <a:endParaRPr lang="en-US" dirty="0"/>
          </a:p>
          <a:p>
            <a:pPr lvl="3">
              <a:buFont typeface="Arial" pitchFamily="34" charset="0"/>
              <a:buChar char="•"/>
            </a:pPr>
            <a:r>
              <a:rPr lang="en-US" dirty="0"/>
              <a:t>Value - Enter the filter criterion. In the slide, enter </a:t>
            </a:r>
            <a:r>
              <a:rPr lang="en-US" b="1" dirty="0"/>
              <a:t>1000</a:t>
            </a:r>
            <a:r>
              <a:rPr lang="en-US" dirty="0"/>
              <a:t>.</a:t>
            </a:r>
          </a:p>
          <a:p>
            <a:pPr lvl="3">
              <a:buFontTx/>
              <a:buNone/>
            </a:pPr>
            <a:r>
              <a:rPr lang="en-US" dirty="0"/>
              <a:t>Click </a:t>
            </a:r>
            <a:r>
              <a:rPr lang="en-US" b="1" dirty="0"/>
              <a:t>Save</a:t>
            </a:r>
            <a:r>
              <a:rPr lang="en-US" dirty="0"/>
              <a:t>. The filter is added to the grid.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example shows Expensive</a:t>
            </a:r>
            <a:r>
              <a:rPr lang="en-US" baseline="0" dirty="0"/>
              <a:t> Projects filter above the interactive grid. You see that the rows with Cost column values greater than 500 are highlighted with the text color in red and background color in green. This example shows how to apply conditional highlighting in an interactive grid.</a:t>
            </a:r>
            <a:br>
              <a:rPr lang="en-US" dirty="0"/>
            </a:br>
            <a:r>
              <a:rPr lang="en-US" dirty="0"/>
              <a:t>End users can apply color effects to an interactive grid by selecting Highlight in the Actions, Format submenu. To highlight an interactive grid cell, perform the following steps:</a:t>
            </a:r>
          </a:p>
          <a:p>
            <a:pPr marL="457200" lvl="1" indent="-228600">
              <a:buFont typeface="+mj-lt"/>
              <a:buAutoNum type="arabicPeriod"/>
            </a:pPr>
            <a:r>
              <a:rPr lang="en-US" dirty="0"/>
              <a:t>Click </a:t>
            </a:r>
            <a:r>
              <a:rPr lang="en-US" b="1" dirty="0"/>
              <a:t>Actions</a:t>
            </a:r>
            <a:r>
              <a:rPr lang="en-US" dirty="0"/>
              <a:t> and select </a:t>
            </a:r>
            <a:r>
              <a:rPr lang="en-US" b="1" dirty="0"/>
              <a:t>Format</a:t>
            </a:r>
            <a:r>
              <a:rPr lang="en-US" dirty="0"/>
              <a:t> then </a:t>
            </a:r>
            <a:r>
              <a:rPr lang="en-US" b="1" dirty="0"/>
              <a:t>Highlight</a:t>
            </a:r>
            <a:r>
              <a:rPr lang="en-US" dirty="0"/>
              <a:t>. The Highlight dialog displays.</a:t>
            </a:r>
          </a:p>
          <a:p>
            <a:pPr marL="457200" lvl="1" indent="-228600">
              <a:buFont typeface="+mj-lt"/>
              <a:buAutoNum type="arabicPeriod"/>
            </a:pPr>
            <a:r>
              <a:rPr lang="en-US" dirty="0"/>
              <a:t>In the Highlight dialog:</a:t>
            </a:r>
          </a:p>
          <a:p>
            <a:pPr lvl="3"/>
            <a:r>
              <a:rPr lang="en-US" dirty="0"/>
              <a:t>Name: Enter the name of the highlight (this name displays as a filter above the interactive grid). For example, in the slide, enter Expensive Projects.</a:t>
            </a:r>
          </a:p>
          <a:p>
            <a:pPr lvl="3"/>
            <a:r>
              <a:rPr lang="en-US" dirty="0"/>
              <a:t>Highlight: Choose the Row or Column to apply the highlight. In the slide example, you accept the default – Row.</a:t>
            </a:r>
          </a:p>
          <a:p>
            <a:pPr lvl="3"/>
            <a:r>
              <a:rPr lang="en-US" dirty="0"/>
              <a:t>Background Color: Select the color of the background in a highlighted cell. Choose a specific RGB value or a basic color from a list of presets.</a:t>
            </a:r>
          </a:p>
          <a:p>
            <a:pPr lvl="3"/>
            <a:r>
              <a:rPr lang="en-US" dirty="0"/>
              <a:t>Text Color: Select the color of the text in a highlighted cell. Choose a specific RGB value or a basic color from a list of presets.</a:t>
            </a:r>
          </a:p>
          <a:p>
            <a:pPr lvl="3"/>
            <a:r>
              <a:rPr lang="en-US" dirty="0"/>
              <a:t>(Optional) In the Highlight dialog, configure advanced highlighting conditions. For example, to conditionally highlight all rows with the</a:t>
            </a:r>
            <a:r>
              <a:rPr lang="en-US" baseline="0" dirty="0"/>
              <a:t> project cost greater than 500,</a:t>
            </a:r>
            <a:endParaRPr lang="en-US" dirty="0"/>
          </a:p>
          <a:p>
            <a:pPr lvl="4"/>
            <a:r>
              <a:rPr lang="en-US" dirty="0"/>
              <a:t>Column: Select Cost.</a:t>
            </a:r>
          </a:p>
          <a:p>
            <a:pPr lvl="4"/>
            <a:r>
              <a:rPr lang="en-US" dirty="0"/>
              <a:t>Operator:  Select greater than.</a:t>
            </a:r>
          </a:p>
          <a:p>
            <a:pPr lvl="4"/>
            <a:r>
              <a:rPr lang="en-US" dirty="0"/>
              <a:t>Value: Click the arrow to display the drop-down list of valid values and select 500 from the drop-down list.</a:t>
            </a:r>
          </a:p>
          <a:p>
            <a:pPr marL="457200" lvl="1" indent="-228600">
              <a:buFont typeface="+mj-lt"/>
              <a:buAutoNum type="arabicPeriod"/>
            </a:pPr>
            <a:r>
              <a:rPr lang="en-US" dirty="0"/>
              <a:t>To add an additional highlight, click the Add icon (+); click the Delete icon (—) to remove an existing highlight.</a:t>
            </a:r>
          </a:p>
          <a:p>
            <a:pPr marL="457200" lvl="1" indent="-228600">
              <a:buFont typeface="+mj-lt"/>
              <a:buAutoNum type="arabicPeriod"/>
            </a:pPr>
            <a:r>
              <a:rPr lang="en-US" dirty="0"/>
              <a:t>Click </a:t>
            </a:r>
            <a:r>
              <a:rPr lang="en-US" b="1" dirty="0"/>
              <a:t>Save</a:t>
            </a:r>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example shows a control</a:t>
            </a:r>
            <a:r>
              <a:rPr lang="en-US" baseline="0" dirty="0"/>
              <a:t> break applied to the interactive grid for the Project column. End users can break an interactive grid (that is, compartmentalize the layout) by column by selecting Control Break in the Actions, Format submenu. Creating a break group pulls the columns out of the interactive grid and displays them as a master record.</a:t>
            </a:r>
          </a:p>
          <a:p>
            <a:r>
              <a:rPr lang="en-US" baseline="0" dirty="0"/>
              <a:t>To create a control break, perform the following steps:</a:t>
            </a:r>
          </a:p>
          <a:p>
            <a:pPr marL="457200" lvl="1" indent="-228600">
              <a:buFont typeface="+mj-lt"/>
              <a:buAutoNum type="arabicPeriod"/>
            </a:pPr>
            <a:r>
              <a:rPr lang="en-US" baseline="0" dirty="0"/>
              <a:t>Click the </a:t>
            </a:r>
            <a:r>
              <a:rPr lang="en-US" b="1" baseline="0" dirty="0"/>
              <a:t>Actions</a:t>
            </a:r>
            <a:r>
              <a:rPr lang="en-US" baseline="0" dirty="0"/>
              <a:t> menu and select </a:t>
            </a:r>
            <a:r>
              <a:rPr lang="en-US" b="1" baseline="0" dirty="0"/>
              <a:t>Format </a:t>
            </a:r>
            <a:r>
              <a:rPr lang="en-US" baseline="0" dirty="0"/>
              <a:t>then </a:t>
            </a:r>
            <a:r>
              <a:rPr lang="en-US" b="1" baseline="0" dirty="0"/>
              <a:t>Control Break</a:t>
            </a:r>
            <a:r>
              <a:rPr lang="en-US" baseline="0" dirty="0"/>
              <a:t>. The Control Break dialog displays.</a:t>
            </a:r>
          </a:p>
          <a:p>
            <a:pPr marL="457200" lvl="1" indent="-228600">
              <a:buFont typeface="+mj-lt"/>
              <a:buAutoNum type="arabicPeriod"/>
            </a:pPr>
            <a:r>
              <a:rPr lang="en-US" baseline="0" dirty="0"/>
              <a:t>In the Control Break dialog, specify the following and click </a:t>
            </a:r>
            <a:r>
              <a:rPr lang="en-US" b="1" baseline="0" dirty="0"/>
              <a:t>Save</a:t>
            </a:r>
            <a:r>
              <a:rPr lang="en-US" baseline="0" dirty="0"/>
              <a:t>:</a:t>
            </a:r>
          </a:p>
          <a:p>
            <a:pPr marL="571500" lvl="3" indent="-114300"/>
            <a:r>
              <a:rPr lang="en-US" baseline="0" dirty="0"/>
              <a:t>Column - Select the name of the column. For example, in the slide, select Project.</a:t>
            </a:r>
          </a:p>
          <a:p>
            <a:pPr marL="571500" lvl="3" indent="-114300"/>
            <a:r>
              <a:rPr lang="en-US" baseline="0" dirty="0"/>
              <a:t>Direction - Select the sort direction (Ascending or Descending).</a:t>
            </a:r>
          </a:p>
          <a:p>
            <a:pPr marL="571500" lvl="3" indent="-114300"/>
            <a:r>
              <a:rPr lang="en-US" baseline="0" dirty="0"/>
              <a:t>Nulls - Select the null sorting behavior (First or Last)</a:t>
            </a:r>
          </a:p>
          <a:p>
            <a:r>
              <a:rPr lang="en-US" baseline="0" dirty="0"/>
              <a:t>The interactive grid reloads with the control break applied for the selected column, and a control break filter appears above the grid near the toolbar. </a:t>
            </a:r>
            <a:r>
              <a:rPr lang="en-US" sz="1100" b="0" i="0" kern="1200" dirty="0">
                <a:solidFill>
                  <a:schemeClr val="tx1"/>
                </a:solidFill>
                <a:latin typeface="+mn-lt"/>
                <a:ea typeface="+mn-ea"/>
                <a:cs typeface="+mn-cs"/>
              </a:rPr>
              <a:t>To edit a control break, click the name to display the Control Break dialog. You can also add, edit, and delete other control breaks in the Control Break dialog.</a:t>
            </a:r>
          </a:p>
          <a:p>
            <a:r>
              <a:rPr lang="en-US" sz="1100" b="0" i="0" kern="1200" dirty="0">
                <a:solidFill>
                  <a:schemeClr val="tx1"/>
                </a:solidFill>
                <a:latin typeface="+mn-lt"/>
                <a:ea typeface="+mn-ea"/>
                <a:cs typeface="+mn-cs"/>
              </a:rPr>
              <a:t>To remove a control break, click the </a:t>
            </a:r>
            <a:r>
              <a:rPr lang="en-US" sz="1100" b="1" i="0" kern="1200" dirty="0">
                <a:solidFill>
                  <a:schemeClr val="tx1"/>
                </a:solidFill>
                <a:latin typeface="+mn-lt"/>
                <a:ea typeface="+mn-ea"/>
                <a:cs typeface="+mn-cs"/>
              </a:rPr>
              <a:t>Remove Control Break</a:t>
            </a:r>
            <a:r>
              <a:rPr lang="en-US" sz="1100" b="0" i="0" kern="1200" dirty="0">
                <a:solidFill>
                  <a:schemeClr val="tx1"/>
                </a:solidFill>
                <a:latin typeface="+mn-lt"/>
                <a:ea typeface="+mn-ea"/>
                <a:cs typeface="+mn-cs"/>
              </a:rPr>
              <a:t> icon (X) on the control break filter.</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The slide shows saving an interactive grid</a:t>
            </a:r>
            <a:r>
              <a:rPr lang="en-US" sz="1100" b="0" i="0" kern="1200" baseline="0" dirty="0">
                <a:solidFill>
                  <a:schemeClr val="tx1"/>
                </a:solidFill>
                <a:latin typeface="+mn-lt"/>
                <a:ea typeface="+mn-ea"/>
                <a:cs typeface="+mn-cs"/>
              </a:rPr>
              <a:t> as a private report named Project Break-up. </a:t>
            </a:r>
            <a:r>
              <a:rPr lang="en-US" sz="1100" b="0" i="0" kern="1200" dirty="0">
                <a:solidFill>
                  <a:schemeClr val="tx1"/>
                </a:solidFill>
                <a:latin typeface="+mn-lt"/>
                <a:ea typeface="+mn-ea"/>
                <a:cs typeface="+mn-cs"/>
              </a:rPr>
              <a:t>End users save changes made to their interactive grid as a new report within the application. End users can name and keep these interactive grid reports Private or make them Public to share with other users. </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Reports in interactive grids have varying uses and characteristics. End users interact with the Primary report of an interactive grid, and save their changes as Private reports. The default state of an interactive grid is the Primary report. While users can customize the look and organization of a Primary report, they cannot overwrite or rename it. The Primary report is useful as a backup or a starting point for customizing new views of the interactive grid. Once you save a private report, a drop-down list appears on the toolbar near the Search bar. You can use this to select between reports.</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To save an</a:t>
            </a:r>
            <a:r>
              <a:rPr lang="en-US" baseline="0" dirty="0"/>
              <a:t> </a:t>
            </a:r>
            <a:r>
              <a:rPr lang="en-US" dirty="0"/>
              <a:t>interactive grid as a private report,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Click the </a:t>
            </a:r>
            <a:r>
              <a:rPr lang="en-US" b="1" dirty="0"/>
              <a:t>Action</a:t>
            </a:r>
            <a:r>
              <a:rPr lang="en-US" dirty="0"/>
              <a:t>s menu and select </a:t>
            </a:r>
            <a:r>
              <a:rPr lang="en-US" b="1" dirty="0"/>
              <a:t>Report </a:t>
            </a:r>
            <a:r>
              <a:rPr lang="en-US" dirty="0"/>
              <a:t>then </a:t>
            </a:r>
            <a:r>
              <a:rPr lang="en-US" b="1" dirty="0"/>
              <a:t>Save As</a:t>
            </a:r>
            <a:r>
              <a:rPr lang="en-US" dirty="0"/>
              <a:t>. The Save As dialog displays.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In the Save As dialog:</a:t>
            </a:r>
          </a:p>
          <a:p>
            <a:pPr marL="6286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Type - Select </a:t>
            </a:r>
            <a:r>
              <a:rPr lang="en-US" b="1" dirty="0"/>
              <a:t>Private</a:t>
            </a:r>
            <a:r>
              <a:rPr lang="en-US" dirty="0"/>
              <a:t>.</a:t>
            </a:r>
          </a:p>
          <a:p>
            <a:pPr marL="6286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Name - Enter a name for the grid.</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Click </a:t>
            </a:r>
            <a:r>
              <a:rPr lang="en-US" b="1" dirty="0"/>
              <a:t>Save</a:t>
            </a:r>
            <a:r>
              <a:rPr lang="en-US"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Save further changes to the report by selecting Save in the Actions, Report submenu. The report is saved and a confirmation message displays.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shows sending</a:t>
            </a:r>
            <a:r>
              <a:rPr lang="en-US" baseline="0" dirty="0"/>
              <a:t> an interactive grid as a CSV attachment in Email. End users can o</a:t>
            </a:r>
            <a:r>
              <a:rPr lang="en-US" dirty="0"/>
              <a:t>btain the data of an interactive grid as a CSV or HTML file by selecting </a:t>
            </a:r>
            <a:r>
              <a:rPr lang="en-US" b="1" dirty="0"/>
              <a:t>Download</a:t>
            </a:r>
            <a:r>
              <a:rPr lang="en-US" dirty="0"/>
              <a:t> in the </a:t>
            </a:r>
            <a:r>
              <a:rPr lang="en-US" b="1" dirty="0"/>
              <a:t>Actions</a:t>
            </a:r>
            <a:r>
              <a:rPr lang="en-US" dirty="0"/>
              <a:t> menu.</a:t>
            </a:r>
          </a:p>
          <a:p>
            <a:r>
              <a:rPr lang="en-US" dirty="0"/>
              <a:t>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Download</a:t>
            </a:r>
            <a:r>
              <a:rPr lang="en-US" dirty="0"/>
              <a:t>. The Download dialog displays.</a:t>
            </a:r>
          </a:p>
          <a:p>
            <a:pPr marL="457200" lvl="1" indent="-228600">
              <a:buFont typeface="+mj-lt"/>
              <a:buAutoNum type="arabicPeriod"/>
            </a:pPr>
            <a:r>
              <a:rPr lang="en-US" dirty="0"/>
              <a:t>Select CSV or HTML. Do one of the following:</a:t>
            </a:r>
          </a:p>
          <a:p>
            <a:pPr marL="628650" lvl="2" indent="-228600"/>
            <a:r>
              <a:rPr lang="en-US" dirty="0"/>
              <a:t>To download the file, click </a:t>
            </a:r>
            <a:r>
              <a:rPr lang="en-US" b="1" dirty="0"/>
              <a:t>OK</a:t>
            </a:r>
            <a:r>
              <a:rPr lang="en-US" dirty="0"/>
              <a:t>. Your browser downloads the file.</a:t>
            </a:r>
          </a:p>
          <a:p>
            <a:pPr marL="628650" lvl="2" indent="-228600"/>
            <a:r>
              <a:rPr lang="en-US" dirty="0"/>
              <a:t>To email the file, select the check box for </a:t>
            </a:r>
            <a:r>
              <a:rPr lang="en-US" b="1" dirty="0"/>
              <a:t>Send as Email</a:t>
            </a:r>
            <a:r>
              <a:rPr lang="en-US" dirty="0"/>
              <a:t>. Perform the following steps:</a:t>
            </a:r>
          </a:p>
          <a:p>
            <a:pPr marL="971550" lvl="4" indent="-228600">
              <a:buFont typeface="+mj-lt"/>
              <a:buAutoNum type="alphaLcParenR"/>
            </a:pPr>
            <a:r>
              <a:rPr lang="en-US" dirty="0"/>
              <a:t>Complete the fields for the recipients (Address, Subject, Message).</a:t>
            </a:r>
          </a:p>
          <a:p>
            <a:pPr marL="971550" lvl="4" indent="-228600">
              <a:buFont typeface="+mj-lt"/>
              <a:buAutoNum type="alphaLcParenR"/>
            </a:pPr>
            <a:r>
              <a:rPr lang="en-US" dirty="0"/>
              <a:t>Click </a:t>
            </a:r>
            <a:r>
              <a:rPr lang="en-US" b="1" dirty="0"/>
              <a:t>Send as Email</a:t>
            </a:r>
            <a:r>
              <a:rPr lang="en-US" dirty="0"/>
              <a:t>. The file is sent as an attachment to the email.</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You can update an interactive grid with the most current data available on the database by selecting </a:t>
            </a:r>
            <a:r>
              <a:rPr lang="en-US" b="1" dirty="0"/>
              <a:t>Refresh</a:t>
            </a:r>
            <a:r>
              <a:rPr lang="en-US" dirty="0"/>
              <a:t> in the </a:t>
            </a:r>
            <a:r>
              <a:rPr lang="en-US" b="1" dirty="0"/>
              <a:t>Actions</a:t>
            </a:r>
            <a:r>
              <a:rPr lang="en-US" dirty="0"/>
              <a:t>, </a:t>
            </a:r>
            <a:r>
              <a:rPr lang="en-US" b="1" dirty="0"/>
              <a:t>Data </a:t>
            </a:r>
            <a:r>
              <a:rPr lang="en-US" dirty="0"/>
              <a:t>submenu. Refreshing an interactive grid is quicker than reloading the entire page in the browser. Refreshing is also a valuable feature for highly fluid data sets.</a:t>
            </a:r>
          </a:p>
          <a:p>
            <a:r>
              <a:rPr lang="en-US" dirty="0"/>
              <a:t>To refresh an interactive grid:</a:t>
            </a:r>
          </a:p>
          <a:p>
            <a:pPr marL="457200" lvl="1" indent="-228600">
              <a:buFont typeface="+mj-lt"/>
              <a:buAutoNum type="arabicPeriod"/>
            </a:pPr>
            <a:r>
              <a:rPr lang="en-US" dirty="0"/>
              <a:t>Click the </a:t>
            </a:r>
            <a:r>
              <a:rPr lang="en-US" b="1" dirty="0"/>
              <a:t>Actions</a:t>
            </a:r>
            <a:r>
              <a:rPr lang="en-US" dirty="0"/>
              <a:t> menu and select </a:t>
            </a:r>
            <a:r>
              <a:rPr lang="en-US" b="1" dirty="0"/>
              <a:t>Data</a:t>
            </a:r>
            <a:r>
              <a:rPr lang="en-US" dirty="0"/>
              <a:t>.</a:t>
            </a:r>
          </a:p>
          <a:p>
            <a:pPr marL="457200" lvl="1" indent="-228600">
              <a:buFont typeface="+mj-lt"/>
              <a:buAutoNum type="arabicPeriod"/>
            </a:pPr>
            <a:r>
              <a:rPr lang="en-US" dirty="0"/>
              <a:t>Select </a:t>
            </a:r>
            <a:r>
              <a:rPr lang="en-US" b="1" dirty="0"/>
              <a:t>Refresh</a:t>
            </a:r>
            <a:r>
              <a:rPr lang="en-US" dirty="0"/>
              <a:t>. The grid refreshes. Updates to the data are applied, but not marked.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b="0" i="0" kern="1200" dirty="0">
                <a:solidFill>
                  <a:schemeClr val="tx1"/>
                </a:solidFill>
                <a:latin typeface="+mn-lt"/>
                <a:ea typeface="+mn-ea"/>
                <a:cs typeface="+mn-cs"/>
              </a:rPr>
              <a:t>End users can revert an interactive grid to a specific point in time by selecting the </a:t>
            </a:r>
            <a:r>
              <a:rPr lang="en-US" sz="1200" b="1" i="0" kern="1200" dirty="0">
                <a:solidFill>
                  <a:schemeClr val="tx1"/>
                </a:solidFill>
                <a:latin typeface="+mn-lt"/>
                <a:ea typeface="+mn-ea"/>
                <a:cs typeface="+mn-cs"/>
              </a:rPr>
              <a:t>Flashback</a:t>
            </a:r>
            <a:r>
              <a:rPr lang="en-US" sz="1200" b="0" i="0" kern="1200" dirty="0">
                <a:solidFill>
                  <a:schemeClr val="tx1"/>
                </a:solidFill>
                <a:latin typeface="+mn-lt"/>
                <a:ea typeface="+mn-ea"/>
                <a:cs typeface="+mn-cs"/>
              </a:rPr>
              <a:t> in the </a:t>
            </a:r>
            <a:r>
              <a:rPr lang="en-US" sz="1200" b="1" i="0" kern="1200" dirty="0">
                <a:solidFill>
                  <a:schemeClr val="tx1"/>
                </a:solidFill>
                <a:latin typeface="+mn-lt"/>
                <a:ea typeface="+mn-ea"/>
                <a:cs typeface="+mn-cs"/>
              </a:rPr>
              <a:t>Actions</a:t>
            </a:r>
            <a:r>
              <a:rPr lang="en-US" sz="1200" b="0" i="0" kern="1200" dirty="0">
                <a:solidFill>
                  <a:schemeClr val="tx1"/>
                </a:solidFill>
                <a:latin typeface="+mn-lt"/>
                <a:ea typeface="+mn-ea"/>
                <a:cs typeface="+mn-cs"/>
              </a:rPr>
              <a:t>, </a:t>
            </a:r>
            <a:r>
              <a:rPr lang="en-US" sz="1200" b="1" i="0" kern="1200" dirty="0">
                <a:solidFill>
                  <a:schemeClr val="tx1"/>
                </a:solidFill>
                <a:latin typeface="+mn-lt"/>
                <a:ea typeface="+mn-ea"/>
                <a:cs typeface="+mn-cs"/>
              </a:rPr>
              <a:t>Data </a:t>
            </a:r>
            <a:r>
              <a:rPr lang="en-US" sz="1200" b="0" i="0" kern="1200" dirty="0">
                <a:solidFill>
                  <a:schemeClr val="tx1"/>
                </a:solidFill>
                <a:latin typeface="+mn-lt"/>
                <a:ea typeface="+mn-ea"/>
                <a:cs typeface="+mn-cs"/>
              </a:rPr>
              <a:t>submenu.</a:t>
            </a:r>
          </a:p>
          <a:p>
            <a:r>
              <a:rPr lang="en-US" sz="1200" b="0" i="0" kern="1200" dirty="0">
                <a:solidFill>
                  <a:schemeClr val="tx1"/>
                </a:solidFill>
                <a:latin typeface="+mn-lt"/>
                <a:ea typeface="+mn-ea"/>
                <a:cs typeface="+mn-cs"/>
              </a:rPr>
              <a:t>To revert an interactive grid to a previous state, perform the following</a:t>
            </a:r>
            <a:r>
              <a:rPr lang="en-US" sz="1200" b="0" i="0" kern="1200" baseline="0" dirty="0">
                <a:solidFill>
                  <a:schemeClr val="tx1"/>
                </a:solidFill>
                <a:latin typeface="+mn-lt"/>
                <a:ea typeface="+mn-ea"/>
                <a:cs typeface="+mn-cs"/>
              </a:rPr>
              <a:t> steps</a:t>
            </a:r>
            <a:r>
              <a:rPr lang="en-US" sz="1200" b="0" i="0" kern="1200" dirty="0">
                <a:solidFill>
                  <a:schemeClr val="tx1"/>
                </a:solidFill>
                <a:latin typeface="+mn-lt"/>
                <a:ea typeface="+mn-ea"/>
                <a:cs typeface="+mn-cs"/>
              </a:rPr>
              <a:t>:</a:t>
            </a:r>
          </a:p>
          <a:p>
            <a:pPr marL="457200" lvl="1" indent="-228600">
              <a:buFont typeface="+mj-lt"/>
              <a:buAutoNum type="arabicPeriod"/>
            </a:pPr>
            <a:r>
              <a:rPr lang="en-US" sz="1200" b="0" i="0" kern="1200" dirty="0">
                <a:solidFill>
                  <a:schemeClr val="tx1"/>
                </a:solidFill>
                <a:latin typeface="+mn-lt"/>
                <a:ea typeface="+mn-ea"/>
                <a:cs typeface="+mn-cs"/>
              </a:rPr>
              <a:t>Click the </a:t>
            </a:r>
            <a:r>
              <a:rPr lang="en-US" sz="1200" b="1" i="0" kern="1200" dirty="0">
                <a:solidFill>
                  <a:schemeClr val="tx1"/>
                </a:solidFill>
                <a:latin typeface="+mn-lt"/>
                <a:ea typeface="+mn-ea"/>
                <a:cs typeface="+mn-cs"/>
              </a:rPr>
              <a:t>Actions</a:t>
            </a:r>
            <a:r>
              <a:rPr lang="en-US" sz="1200" b="0" i="0" kern="1200" dirty="0">
                <a:solidFill>
                  <a:schemeClr val="tx1"/>
                </a:solidFill>
                <a:latin typeface="+mn-lt"/>
                <a:ea typeface="+mn-ea"/>
                <a:cs typeface="+mn-cs"/>
              </a:rPr>
              <a:t> menu, select </a:t>
            </a:r>
            <a:r>
              <a:rPr lang="en-US" sz="1200" b="1" i="0" kern="1200" dirty="0">
                <a:solidFill>
                  <a:schemeClr val="tx1"/>
                </a:solidFill>
                <a:latin typeface="+mn-lt"/>
                <a:ea typeface="+mn-ea"/>
                <a:cs typeface="+mn-cs"/>
              </a:rPr>
              <a:t>Data</a:t>
            </a:r>
            <a:r>
              <a:rPr lang="en-US" sz="1200" b="0" i="0" kern="1200" dirty="0">
                <a:solidFill>
                  <a:schemeClr val="tx1"/>
                </a:solidFill>
                <a:latin typeface="+mn-lt"/>
                <a:ea typeface="+mn-ea"/>
                <a:cs typeface="+mn-cs"/>
              </a:rPr>
              <a:t>, and select </a:t>
            </a:r>
            <a:r>
              <a:rPr lang="en-US" sz="1200" b="1" i="0" kern="1200" dirty="0">
                <a:solidFill>
                  <a:schemeClr val="tx1"/>
                </a:solidFill>
                <a:latin typeface="+mn-lt"/>
                <a:ea typeface="+mn-ea"/>
                <a:cs typeface="+mn-cs"/>
              </a:rPr>
              <a:t>Flashback</a:t>
            </a:r>
            <a:r>
              <a:rPr lang="en-US" sz="1200" b="0" i="0" kern="1200" dirty="0">
                <a:solidFill>
                  <a:schemeClr val="tx1"/>
                </a:solidFill>
                <a:latin typeface="+mn-lt"/>
                <a:ea typeface="+mn-ea"/>
                <a:cs typeface="+mn-cs"/>
              </a:rPr>
              <a:t>. The Flashback dialog displays.</a:t>
            </a:r>
          </a:p>
          <a:p>
            <a:pPr marL="457200" lvl="1" indent="-228600">
              <a:buFont typeface="+mj-lt"/>
              <a:buAutoNum type="arabicPeriod"/>
            </a:pPr>
            <a:r>
              <a:rPr lang="en-US" sz="1200" b="0" i="0" kern="1200" dirty="0">
                <a:solidFill>
                  <a:schemeClr val="tx1"/>
                </a:solidFill>
                <a:latin typeface="+mn-lt"/>
                <a:ea typeface="+mn-ea"/>
                <a:cs typeface="+mn-cs"/>
              </a:rPr>
              <a:t>Enter the number of minutes into the past that you wish to return to. For example, in the slide, you enter 5.</a:t>
            </a:r>
          </a:p>
          <a:p>
            <a:pPr marL="228600" lvl="1" indent="0">
              <a:buFont typeface="+mj-lt"/>
              <a:buNone/>
            </a:pPr>
            <a:r>
              <a:rPr lang="en-US" sz="1200" b="0" i="0" kern="1200" dirty="0">
                <a:solidFill>
                  <a:schemeClr val="tx1"/>
                </a:solidFill>
                <a:latin typeface="+mn-lt"/>
                <a:ea typeface="+mn-ea"/>
                <a:cs typeface="+mn-cs"/>
              </a:rPr>
              <a:t>     Click </a:t>
            </a:r>
            <a:r>
              <a:rPr lang="en-US" sz="1200" b="1" i="0" kern="1200" dirty="0">
                <a:solidFill>
                  <a:schemeClr val="tx1"/>
                </a:solidFill>
                <a:latin typeface="+mn-lt"/>
                <a:ea typeface="+mn-ea"/>
                <a:cs typeface="+mn-cs"/>
              </a:rPr>
              <a:t>Save</a:t>
            </a:r>
            <a:r>
              <a:rPr lang="en-US" sz="1200" b="0" i="0" kern="1200" dirty="0">
                <a:solidFill>
                  <a:schemeClr val="tx1"/>
                </a:solidFill>
                <a:latin typeface="+mn-lt"/>
                <a:ea typeface="+mn-ea"/>
                <a:cs typeface="+mn-cs"/>
              </a:rPr>
              <a:t>. The grid reloads.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lesson is divided in to two parts: Part 1 and Part 2. In</a:t>
            </a:r>
            <a:r>
              <a:rPr lang="en-US" baseline="0" dirty="0"/>
              <a:t> part 1, you learn how to customize an interactive grid as a developer. Part 2 deals with how to use and customize an interactive grid as an end user.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30</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1346063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2764458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By default, an interactive grid includes a search bar, an Actions menu, and a Column Heading menu. Users can use these controls to alter the layout of report data by selecting columns, applying filters, highlighting, and sorting. Developers can customize an interactive grid in Page Designer and configure how these controls display. Developers can determine whether</a:t>
            </a:r>
            <a:r>
              <a:rPr lang="en-US" sz="1100" b="0" i="0" kern="1200" baseline="0" dirty="0">
                <a:solidFill>
                  <a:schemeClr val="tx1"/>
                </a:solidFill>
                <a:latin typeface="+mn-lt"/>
                <a:ea typeface="+mn-ea"/>
                <a:cs typeface="+mn-cs"/>
              </a:rPr>
              <a:t> an interactive grid is editable or read-only, set the pagination, create column groups, and can alter the source query of an interactive grid.</a:t>
            </a:r>
            <a:r>
              <a:rPr lang="en-US" sz="1100" b="0" i="0" kern="1200" dirty="0">
                <a:solidFill>
                  <a:schemeClr val="tx1"/>
                </a:solidFill>
                <a:latin typeface="+mn-lt"/>
                <a:ea typeface="+mn-ea"/>
                <a:cs typeface="+mn-cs"/>
              </a:rPr>
              <a:t> In Part 1, you learn how to customize an interactive grid (as a developer) for your end users.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lvl="0">
              <a:buFont typeface="Arial" pitchFamily="34" charset="0"/>
              <a:buNone/>
            </a:pPr>
            <a:r>
              <a:rPr lang="en-US" dirty="0"/>
              <a:t>As a developer, you can determine whether the underlying data is read-only or editable by your end users. The slide example shows</a:t>
            </a:r>
            <a:r>
              <a:rPr lang="en-US" baseline="0" dirty="0"/>
              <a:t> converting a read-only interactive grid in to an editable interactive grid by modifying the interactive grid attributes.</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Interactive grid attributes control how an interactive grid works. Developers use these attributes to:</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Determine if end users can edit the underlying data</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Configure report pagination</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Create error messages</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Configure the toolbar and download options</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Control if and how users can save an interactive grid</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 Add Icon and Detail Views to the toolbar.</a:t>
            </a:r>
          </a:p>
          <a:p>
            <a:pPr lvl="0">
              <a:buFont typeface="Arial" pitchFamily="34" charset="0"/>
              <a:buNone/>
            </a:pPr>
            <a:r>
              <a:rPr lang="en-US" baseline="0" dirty="0"/>
              <a:t>You can convert an already existing read-only interactive grid to an editable interactive grid by performing these steps:</a:t>
            </a:r>
          </a:p>
          <a:p>
            <a:pPr marL="457200" lvl="1" indent="-228600">
              <a:buFont typeface="+mj-lt"/>
              <a:buAutoNum type="arabicPeriod"/>
            </a:pPr>
            <a:r>
              <a:rPr lang="en-US" baseline="0" dirty="0"/>
              <a:t>View the page in Page Designer. Page Designer appears.</a:t>
            </a:r>
          </a:p>
          <a:p>
            <a:pPr marL="457200" lvl="1" indent="-228600">
              <a:buFont typeface="+mj-lt"/>
              <a:buAutoNum type="arabicPeriod"/>
            </a:pPr>
            <a:r>
              <a:rPr lang="en-US" baseline="0" dirty="0"/>
              <a:t>In the Rendering tab, locate the region containing the interactive grid.</a:t>
            </a:r>
          </a:p>
          <a:p>
            <a:pPr marL="457200" lvl="1" indent="-228600">
              <a:buFont typeface="+mj-lt"/>
              <a:buAutoNum type="arabicPeriod"/>
            </a:pPr>
            <a:r>
              <a:rPr lang="en-US" baseline="0" dirty="0"/>
              <a:t>Under the region, select the </a:t>
            </a:r>
            <a:r>
              <a:rPr lang="en-US" b="1" baseline="0" dirty="0"/>
              <a:t>Attributes</a:t>
            </a:r>
            <a:r>
              <a:rPr lang="en-US" baseline="0" dirty="0"/>
              <a:t> node. The Property Editor displays the attributes.</a:t>
            </a:r>
          </a:p>
          <a:p>
            <a:pPr marL="457200" lvl="1" indent="-228600">
              <a:buFont typeface="+mj-lt"/>
              <a:buAutoNum type="arabicPeriod"/>
            </a:pPr>
            <a:r>
              <a:rPr lang="en-US" baseline="0" dirty="0"/>
              <a:t>Expand Edit and select </a:t>
            </a:r>
            <a:r>
              <a:rPr lang="en-US" b="1" baseline="0" dirty="0"/>
              <a:t>Yes</a:t>
            </a:r>
            <a:r>
              <a:rPr lang="en-US" baseline="0" dirty="0"/>
              <a:t> for Enabled. </a:t>
            </a:r>
            <a:br>
              <a:rPr lang="en-US" baseline="0" dirty="0"/>
            </a:br>
            <a:r>
              <a:rPr lang="en-US" baseline="0" dirty="0"/>
              <a:t>When an interactive grid is editable, the system automatically creates a process to process the records. When Enabled is set to Yes, additional options appear. Note that you can configure data manipulation operations: Add Row, Update Row, and Delete Row.</a:t>
            </a:r>
          </a:p>
          <a:p>
            <a:pPr marL="457200" lvl="1" indent="-228600">
              <a:buFont typeface="+mj-lt"/>
              <a:buAutoNum type="arabicPeriod"/>
            </a:pPr>
            <a:r>
              <a:rPr lang="en-US" baseline="0" dirty="0"/>
              <a:t>Click Save and Run Page. Now you see that the read-only interactive grid is converted to an editable interactive grid.</a:t>
            </a:r>
          </a:p>
          <a:p>
            <a:pPr>
              <a:buFont typeface="Arial" pitchFamily="34" charset="0"/>
              <a:buNone/>
            </a:pPr>
            <a:r>
              <a:rPr lang="en-US" dirty="0"/>
              <a:t>When an interactive grid is editable, end users can edit the underlying data, add rows, delete rows, and refresh rows. Instead of creating a read-only interactive grid first, and then converting</a:t>
            </a:r>
            <a:r>
              <a:rPr lang="en-US" baseline="0" dirty="0"/>
              <a:t> it in to an editable interactive grid, </a:t>
            </a:r>
            <a:r>
              <a:rPr lang="en-US" dirty="0"/>
              <a:t>Application Express</a:t>
            </a:r>
            <a:r>
              <a:rPr lang="en-US" baseline="0" dirty="0"/>
              <a:t> allows you to directly create an editable interactive grid by using one of the following options:</a:t>
            </a:r>
          </a:p>
          <a:p>
            <a:pPr lvl="1">
              <a:buFont typeface="Arial" pitchFamily="34" charset="0"/>
              <a:buChar char="•"/>
            </a:pPr>
            <a:r>
              <a:rPr lang="en-US" baseline="0" dirty="0"/>
              <a:t>Create Application Wizard: Click the Add Page button, select the Interactive Grid page type and accept the default – Allow Editing.</a:t>
            </a:r>
          </a:p>
          <a:p>
            <a:pPr lvl="1">
              <a:buFont typeface="Arial" pitchFamily="34" charset="0"/>
              <a:buChar char="•"/>
            </a:pPr>
            <a:r>
              <a:rPr lang="en-US" baseline="0" dirty="0"/>
              <a:t>Create Page Wizard: Select Form for Page Type and then select Editable Interactive Grid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5553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Application Express allows you to define</a:t>
            </a:r>
            <a:r>
              <a:rPr lang="en-US" sz="1100" b="0" i="0" kern="1200" baseline="0" dirty="0">
                <a:solidFill>
                  <a:schemeClr val="tx1"/>
                </a:solidFill>
                <a:latin typeface="+mn-lt"/>
                <a:ea typeface="+mn-ea"/>
                <a:cs typeface="+mn-cs"/>
              </a:rPr>
              <a:t> and use column groups in interactive grids. You can choose to use column groups for just report headings, just for single row view or both. You use c</a:t>
            </a:r>
            <a:r>
              <a:rPr lang="en-US" sz="1100" b="0" i="0" kern="1200" dirty="0">
                <a:solidFill>
                  <a:schemeClr val="tx1"/>
                </a:solidFill>
                <a:latin typeface="+mn-lt"/>
                <a:ea typeface="+mn-ea"/>
                <a:cs typeface="+mn-cs"/>
              </a:rPr>
              <a:t>olumn group headings to reorder columns just like column headings.</a:t>
            </a:r>
            <a:r>
              <a:rPr lang="en-US" sz="1100" b="0" i="0" kern="1200" baseline="0" dirty="0">
                <a:solidFill>
                  <a:schemeClr val="tx1"/>
                </a:solidFill>
                <a:latin typeface="+mn-lt"/>
                <a:ea typeface="+mn-ea"/>
                <a:cs typeface="+mn-cs"/>
              </a:rPr>
              <a:t> The slide example shows three column groups: Identity, Compensation, and Notes. </a:t>
            </a:r>
            <a:endParaRPr lang="en-US" sz="1100" b="0" i="0" kern="1200" dirty="0">
              <a:solidFill>
                <a:schemeClr val="tx1"/>
              </a:solidFill>
              <a:latin typeface="+mn-lt"/>
              <a:ea typeface="+mn-ea"/>
              <a:cs typeface="+mn-cs"/>
            </a:endParaRPr>
          </a:p>
          <a:p>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a:t>
            </a:r>
            <a:r>
              <a:rPr lang="en-US" sz="1100" b="0" i="0" kern="1200" baseline="0" dirty="0">
                <a:solidFill>
                  <a:schemeClr val="tx1"/>
                </a:solidFill>
                <a:latin typeface="+mn-lt"/>
                <a:ea typeface="+mn-ea"/>
                <a:cs typeface="+mn-cs"/>
              </a:rPr>
              <a:t> </a:t>
            </a:r>
            <a:r>
              <a:rPr lang="en-US" sz="1100" b="0" i="0" kern="1200" dirty="0">
                <a:solidFill>
                  <a:schemeClr val="tx1"/>
                </a:solidFill>
                <a:latin typeface="+mn-lt"/>
                <a:ea typeface="+mn-ea"/>
                <a:cs typeface="+mn-cs"/>
              </a:rPr>
              <a:t>Interactive Reports allow defining column groups but they are only used in single row view.</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43607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 define</a:t>
            </a:r>
            <a:r>
              <a:rPr lang="en-US" baseline="0" dirty="0"/>
              <a:t> and use column group headers, perform the following steps:</a:t>
            </a:r>
          </a:p>
          <a:p>
            <a:pPr marL="457200" lvl="1" indent="-228600">
              <a:buFont typeface="+mj-lt"/>
              <a:buAutoNum type="arabicPeriod"/>
            </a:pPr>
            <a:r>
              <a:rPr lang="en-US" baseline="0" dirty="0"/>
              <a:t>Open your interactive grid page in Page Designer</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In the Rendering tab, locate the region containing the interactive grid.</a:t>
            </a:r>
          </a:p>
          <a:p>
            <a:pPr marL="457200" lvl="1" indent="-228600">
              <a:buFont typeface="+mj-lt"/>
              <a:buAutoNum type="arabicPeriod"/>
            </a:pPr>
            <a:r>
              <a:rPr lang="en-US" baseline="0" dirty="0"/>
              <a:t>Under the region, expand the </a:t>
            </a:r>
            <a:r>
              <a:rPr lang="en-US" b="1" baseline="0" dirty="0"/>
              <a:t>Attributes </a:t>
            </a:r>
            <a:r>
              <a:rPr lang="en-US" baseline="0" dirty="0"/>
              <a:t>node. </a:t>
            </a:r>
          </a:p>
          <a:p>
            <a:pPr marL="457200" lvl="1" indent="-228600">
              <a:buFont typeface="+mj-lt"/>
              <a:buAutoNum type="arabicPeriod"/>
            </a:pPr>
            <a:r>
              <a:rPr lang="en-US" baseline="0" dirty="0"/>
              <a:t>Right-click Column Groups and select </a:t>
            </a:r>
            <a:r>
              <a:rPr lang="en-US" b="1" baseline="0" dirty="0"/>
              <a:t>Create Column Group</a:t>
            </a:r>
          </a:p>
          <a:p>
            <a:pPr marL="457200" lvl="1" indent="-228600">
              <a:buFont typeface="+mj-lt"/>
              <a:buAutoNum type="arabicPeriod"/>
            </a:pPr>
            <a:r>
              <a:rPr lang="en-US" baseline="0" dirty="0"/>
              <a:t>In the Property Editor, for Heading, specify a name for your column group. Then, click </a:t>
            </a:r>
            <a:r>
              <a:rPr lang="en-US" b="1" baseline="0" dirty="0"/>
              <a:t>Save</a:t>
            </a:r>
            <a:r>
              <a:rPr lang="en-US" baseline="0" dirty="0"/>
              <a:t>. </a:t>
            </a:r>
          </a:p>
          <a:p>
            <a:pPr marL="457200" lvl="1" indent="-228600">
              <a:buFont typeface="+mj-lt"/>
              <a:buAutoNum type="arabicPeriod"/>
            </a:pPr>
            <a:r>
              <a:rPr lang="en-US" baseline="0" dirty="0"/>
              <a:t>Repeat steps 4 and 5 to create multiple column groups. Alternatively, right-click a column group to create a duplicate. Then, in the Property Editor, you can modify the heading and click Save</a:t>
            </a:r>
          </a:p>
          <a:p>
            <a:pPr marL="457200" lvl="1" indent="-228600">
              <a:buFont typeface="+mj-lt"/>
              <a:buAutoNum type="arabicPeriod"/>
            </a:pPr>
            <a:r>
              <a:rPr lang="en-US" baseline="0" dirty="0"/>
              <a:t>Now, you need to assign column groups to the desired columns.</a:t>
            </a:r>
          </a:p>
          <a:p>
            <a:pPr marL="800100" lvl="3" indent="-228600">
              <a:buFont typeface="+mj-lt"/>
              <a:buAutoNum type="alphaLcParenR"/>
            </a:pPr>
            <a:r>
              <a:rPr lang="en-US" baseline="0" dirty="0"/>
              <a:t>Under Page Rendering, navigate to the interactive grid region and expand </a:t>
            </a:r>
            <a:r>
              <a:rPr lang="en-US" b="1" baseline="0" dirty="0"/>
              <a:t>Columns</a:t>
            </a:r>
            <a:r>
              <a:rPr lang="en-US" baseline="0" dirty="0"/>
              <a:t>.</a:t>
            </a:r>
          </a:p>
          <a:p>
            <a:pPr marL="800100" lvl="3" indent="-228600">
              <a:buFont typeface="+mj-lt"/>
              <a:buAutoNum type="alphaLcParenR"/>
            </a:pPr>
            <a:r>
              <a:rPr lang="en-US" baseline="0" dirty="0"/>
              <a:t>Select a column for which you want to assign a column group. I</a:t>
            </a:r>
          </a:p>
          <a:p>
            <a:pPr marL="800100" lvl="3" indent="-228600">
              <a:buFont typeface="+mj-lt"/>
              <a:buAutoNum type="alphaLcParenR"/>
            </a:pPr>
            <a:r>
              <a:rPr lang="en-US" baseline="0" dirty="0"/>
              <a:t>In the Property Editor, enter </a:t>
            </a:r>
            <a:r>
              <a:rPr lang="en-US" b="1" baseline="0" dirty="0"/>
              <a:t>Group</a:t>
            </a:r>
            <a:r>
              <a:rPr lang="en-US" baseline="0" dirty="0"/>
              <a:t> in the Filter Properties field and press &lt;Enter&gt;. Alternatively, in the Property Editor, expand </a:t>
            </a:r>
            <a:r>
              <a:rPr lang="en-US" b="1" baseline="0" dirty="0"/>
              <a:t>Layou</a:t>
            </a:r>
            <a:r>
              <a:rPr lang="en-US" baseline="0" dirty="0"/>
              <a:t>t.</a:t>
            </a:r>
          </a:p>
          <a:p>
            <a:pPr marL="800100" lvl="3" indent="-228600">
              <a:buFont typeface="+mj-lt"/>
              <a:buAutoNum type="alphaLcParenR"/>
            </a:pPr>
            <a:r>
              <a:rPr lang="en-US" baseline="0" dirty="0"/>
              <a:t>For Group, select a column group of your choice and click </a:t>
            </a:r>
            <a:r>
              <a:rPr lang="en-US" b="1" baseline="0" dirty="0"/>
              <a:t>Save</a:t>
            </a:r>
            <a:r>
              <a:rPr lang="en-US" baseline="0" dirty="0"/>
              <a:t>. In the slide example, you select multiple columns and assign the Identity column group.</a:t>
            </a:r>
          </a:p>
          <a:p>
            <a:pPr marL="457200" lvl="1" indent="-228600">
              <a:buFont typeface="+mj-lt"/>
              <a:buAutoNum type="arabicPeriod"/>
            </a:pPr>
            <a:r>
              <a:rPr lang="en-US" baseline="0" dirty="0"/>
              <a:t>Click </a:t>
            </a:r>
            <a:r>
              <a:rPr lang="en-US" b="1" baseline="0" dirty="0"/>
              <a:t>Save and Run Page </a:t>
            </a:r>
            <a:r>
              <a:rPr lang="en-US" baseline="0" dirty="0"/>
              <a:t>to see that the columns appear under their corresponding column group headers.</a:t>
            </a:r>
          </a:p>
          <a:p>
            <a:pPr marL="800100" lvl="3" indent="-228600">
              <a:buFont typeface="+mj-lt"/>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6317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sz="1100" b="0" i="0" kern="1200" dirty="0">
                <a:solidFill>
                  <a:schemeClr val="tx1"/>
                </a:solidFill>
                <a:latin typeface="+mn-lt"/>
                <a:ea typeface="+mn-ea"/>
                <a:cs typeface="+mn-cs"/>
              </a:rPr>
              <a:t>Often not all report rows are displayed in a report. In order to display additional rows, the end user can use the pagination provided. Pagination provides the end user with information about the number of rows displayed and the current position within the result set. Interactive grids</a:t>
            </a:r>
            <a:r>
              <a:rPr lang="en-US" sz="1100" b="0" i="0" kern="1200" baseline="0" dirty="0">
                <a:solidFill>
                  <a:schemeClr val="tx1"/>
                </a:solidFill>
                <a:latin typeface="+mn-lt"/>
                <a:ea typeface="+mn-ea"/>
                <a:cs typeface="+mn-cs"/>
              </a:rPr>
              <a:t> include two types of pagination:</a:t>
            </a:r>
          </a:p>
          <a:p>
            <a:pPr lvl="1">
              <a:buFont typeface="Arial" pitchFamily="34" charset="0"/>
              <a:buChar char="•"/>
            </a:pPr>
            <a:r>
              <a:rPr lang="en-US" sz="1050" b="0" i="0" kern="1200" baseline="0" dirty="0">
                <a:solidFill>
                  <a:schemeClr val="tx1"/>
                </a:solidFill>
                <a:latin typeface="+mn-lt"/>
                <a:ea typeface="+mn-ea"/>
                <a:cs typeface="+mn-cs"/>
              </a:rPr>
              <a:t>Page: </a:t>
            </a:r>
            <a:r>
              <a:rPr lang="en-US" sz="1050" b="0" i="0" kern="1200" dirty="0">
                <a:solidFill>
                  <a:schemeClr val="tx1"/>
                </a:solidFill>
                <a:latin typeface="+mn-lt"/>
                <a:ea typeface="+mn-ea"/>
                <a:cs typeface="+mn-cs"/>
              </a:rPr>
              <a:t>The first rows will be displayed, based on the number specified in </a:t>
            </a:r>
            <a:r>
              <a:rPr lang="en-US" sz="1050" b="0" i="1" kern="1200" dirty="0">
                <a:solidFill>
                  <a:schemeClr val="tx1"/>
                </a:solidFill>
                <a:latin typeface="+mn-lt"/>
                <a:ea typeface="+mn-ea"/>
                <a:cs typeface="+mn-cs"/>
              </a:rPr>
              <a:t>Rows per Page</a:t>
            </a:r>
            <a:r>
              <a:rPr lang="en-US" sz="1050" b="0" i="0" kern="1200" dirty="0">
                <a:solidFill>
                  <a:schemeClr val="tx1"/>
                </a:solidFill>
                <a:latin typeface="+mn-lt"/>
                <a:ea typeface="+mn-ea"/>
                <a:cs typeface="+mn-cs"/>
              </a:rPr>
              <a:t>. If there are additional rows, controls will be added to the report footer, allowing end users to navigate forwards and backwards between row sets.</a:t>
            </a:r>
            <a:endParaRPr lang="en-US" sz="1050" b="0" i="0" kern="1200" baseline="0" dirty="0">
              <a:solidFill>
                <a:schemeClr val="tx1"/>
              </a:solidFill>
              <a:latin typeface="+mn-lt"/>
              <a:ea typeface="+mn-ea"/>
              <a:cs typeface="+mn-cs"/>
            </a:endParaRPr>
          </a:p>
          <a:p>
            <a:pPr lvl="1">
              <a:buFont typeface="Arial" pitchFamily="34" charset="0"/>
              <a:buChar char="•"/>
            </a:pPr>
            <a:r>
              <a:rPr lang="en-US" sz="1050" b="0" i="0" kern="1200" baseline="0" dirty="0">
                <a:solidFill>
                  <a:schemeClr val="tx1"/>
                </a:solidFill>
                <a:latin typeface="+mn-lt"/>
                <a:ea typeface="+mn-ea"/>
                <a:cs typeface="+mn-cs"/>
              </a:rPr>
              <a:t>Scroll: </a:t>
            </a:r>
            <a:r>
              <a:rPr lang="en-US" sz="1050" b="0" i="0" kern="1200" dirty="0">
                <a:solidFill>
                  <a:schemeClr val="tx1"/>
                </a:solidFill>
                <a:latin typeface="+mn-lt"/>
                <a:ea typeface="+mn-ea"/>
                <a:cs typeface="+mn-cs"/>
              </a:rPr>
              <a:t>Initially enough rows to fill the height of the Interactive Grid are displayed. As the end user scrolls additional rows are displayed, getting more data from the server as needed.</a:t>
            </a:r>
          </a:p>
          <a:p>
            <a:r>
              <a:rPr lang="en-US" sz="1100" b="0" i="0" kern="1200" dirty="0">
                <a:solidFill>
                  <a:schemeClr val="tx1"/>
                </a:solidFill>
                <a:latin typeface="+mn-lt"/>
                <a:ea typeface="+mn-ea"/>
                <a:cs typeface="+mn-cs"/>
              </a:rPr>
              <a:t>An end user should either be paging or scrolling but not both. </a:t>
            </a:r>
            <a:r>
              <a:rPr lang="en-US" dirty="0"/>
              <a:t>To change interactive grid pagination, perform the following steps:</a:t>
            </a:r>
          </a:p>
          <a:p>
            <a:pPr marL="457200" lvl="1" indent="-228600">
              <a:buFont typeface="+mj-lt"/>
              <a:buAutoNum type="arabicPeriod"/>
            </a:pPr>
            <a:r>
              <a:rPr lang="en-US" dirty="0"/>
              <a:t>Edit your interactive grid attributes. The Attributes display in the Property Editor.</a:t>
            </a:r>
          </a:p>
          <a:p>
            <a:pPr marL="457200" lvl="1" indent="-228600">
              <a:buFont typeface="+mj-lt"/>
              <a:buAutoNum type="arabicPeriod"/>
            </a:pPr>
            <a:r>
              <a:rPr lang="en-US" dirty="0"/>
              <a:t>Expand </a:t>
            </a:r>
            <a:r>
              <a:rPr lang="en-US" b="1" dirty="0"/>
              <a:t>Pagination</a:t>
            </a:r>
          </a:p>
          <a:p>
            <a:pPr marL="457200" lvl="1" indent="-228600">
              <a:buFont typeface="+mj-lt"/>
              <a:buAutoNum type="arabicPeriod"/>
            </a:pPr>
            <a:r>
              <a:rPr lang="en-US" dirty="0"/>
              <a:t>For Type, select either Page or Scroll. If you select Page, rows display based on the number specified in Rows per Page. If there are additional rows, controls are added to the report footer which enables users to navigate forwards and backwards between row sets. If you specify Scroll, rows display to fill the height of the interactive grid. As the end user scrolls, additional rows display as needed.</a:t>
            </a:r>
          </a:p>
          <a:p>
            <a:pPr marL="457200" lvl="1" indent="-228600">
              <a:buFont typeface="+mj-lt"/>
              <a:buAutoNum type="arabicPeriod"/>
            </a:pPr>
            <a:r>
              <a:rPr lang="en-US" dirty="0"/>
              <a:t>For Show Total Row Count, select Yes or No. Selecting Yes displays the total row count in the report footer. Enabling this option requires an additional query which may hinder performance on very large data sets. </a:t>
            </a:r>
          </a:p>
          <a:p>
            <a:pPr marL="457200" lvl="1" indent="-228600">
              <a:buFont typeface="+mj-lt"/>
              <a:buAutoNum type="arabicPeriod"/>
            </a:pPr>
            <a:r>
              <a:rPr lang="en-US" dirty="0"/>
              <a:t>To save your changes click </a:t>
            </a:r>
            <a:r>
              <a:rPr lang="en-US" b="1" dirty="0"/>
              <a:t>Save</a:t>
            </a:r>
            <a:r>
              <a:rPr lang="en-US" dirty="0"/>
              <a:t>. To save and run the page, click </a:t>
            </a:r>
            <a:r>
              <a:rPr lang="en-US" b="1" dirty="0"/>
              <a:t>Save and Run Page</a:t>
            </a:r>
            <a:r>
              <a:rPr lang="en-US" dirty="0"/>
              <a:t>.</a:t>
            </a:r>
          </a:p>
          <a:p>
            <a:pPr marL="228600" lvl="0" indent="-228600">
              <a:buFont typeface="+mj-lt"/>
              <a:buNone/>
            </a:pPr>
            <a:r>
              <a:rPr lang="en-US" dirty="0"/>
              <a:t>The slide example shows selecting Page for Type and Yes for Show Total Row Count. The default</a:t>
            </a:r>
            <a:r>
              <a:rPr lang="en-US" baseline="0" dirty="0"/>
              <a:t> pagination settings in an interactive grid are Scroll for</a:t>
            </a:r>
          </a:p>
          <a:p>
            <a:pPr marL="228600" lvl="0" indent="-228600">
              <a:buFont typeface="+mj-lt"/>
              <a:buNone/>
            </a:pPr>
            <a:r>
              <a:rPr lang="en-US" baseline="0" dirty="0"/>
              <a:t>Type and No for Show Total Row Count.</a:t>
            </a:r>
          </a:p>
          <a:p>
            <a:r>
              <a:rPr lang="en-US" sz="1100" b="0" i="0" kern="1200" dirty="0">
                <a:solidFill>
                  <a:schemeClr val="tx1"/>
                </a:solidFill>
                <a:latin typeface="+mn-lt"/>
                <a:ea typeface="+mn-ea"/>
                <a:cs typeface="+mn-cs"/>
              </a:rPr>
              <a:t>When type is Page, it results in pagination controls in the footer of the Interactive Grid. Show Total Row Count really determines if the database counts the total number of rows in the query result set. When the total number of rows is not known then only the range of rows (For example 1 - 50) and Next and Previous buttons can be shown. The Auto setting for Actions menu Rows Per Page lets the grid choose the number of rows based on the height of the grid.</a:t>
            </a:r>
          </a:p>
          <a:p>
            <a:r>
              <a:rPr lang="en-US" sz="1100" b="0" i="0" kern="1200" dirty="0">
                <a:solidFill>
                  <a:schemeClr val="tx1"/>
                </a:solidFill>
                <a:latin typeface="+mn-lt"/>
                <a:ea typeface="+mn-ea"/>
                <a:cs typeface="+mn-cs"/>
              </a:rPr>
              <a:t>You may notice that as you click Next page sometimes the progress spinner is shown indicating that data is being fetched from the server and sometimes it isn't. An important difference between Interactive Report and Interactive Grid is that the latter has distinct data (model) and view layers. This is known as </a:t>
            </a:r>
            <a:r>
              <a:rPr lang="en-US" sz="1100" b="0" i="1" kern="1200" dirty="0">
                <a:solidFill>
                  <a:schemeClr val="tx1"/>
                </a:solidFill>
                <a:latin typeface="+mn-lt"/>
                <a:ea typeface="+mn-ea"/>
                <a:cs typeface="+mn-cs"/>
              </a:rPr>
              <a:t>model view separation</a:t>
            </a:r>
            <a:r>
              <a:rPr lang="en-US" sz="1100" b="0" i="0" kern="1200" dirty="0">
                <a:solidFill>
                  <a:schemeClr val="tx1"/>
                </a:solidFill>
                <a:latin typeface="+mn-lt"/>
                <a:ea typeface="+mn-ea"/>
                <a:cs typeface="+mn-cs"/>
              </a:rPr>
              <a:t>. The view shows just a portion of the rows in the model and the model is responsible for getting more data from the server when needed. This is critical for editable grids and for scroll paging but always in effect even for traditional paging.</a:t>
            </a:r>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2124698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example shows scroll paging. You select </a:t>
            </a:r>
            <a:r>
              <a:rPr lang="en-US" b="1" dirty="0"/>
              <a:t>Scroll</a:t>
            </a:r>
            <a:r>
              <a:rPr lang="en-US" dirty="0"/>
              <a:t> for Type and </a:t>
            </a:r>
            <a:r>
              <a:rPr lang="en-US" b="1" dirty="0"/>
              <a:t>Yes</a:t>
            </a:r>
            <a:r>
              <a:rPr lang="en-US" dirty="0"/>
              <a:t> for Show Total Row Count. </a:t>
            </a:r>
          </a:p>
          <a:p>
            <a:r>
              <a:rPr lang="en-US" sz="1100" b="0" i="0" kern="1200" dirty="0">
                <a:solidFill>
                  <a:schemeClr val="tx1"/>
                </a:solidFill>
                <a:latin typeface="+mn-lt"/>
                <a:ea typeface="+mn-ea"/>
                <a:cs typeface="+mn-cs"/>
              </a:rPr>
              <a:t>The region appears to contain the entire result set but rows are rendered on demand as the user scrolls. In turn the model fetches data from the server as it is needed by the view. You can even drag the scroll bar handle all the way to the bottom and then scroll up. The Interactive Grid does not need to fetch or render all the data from the start to finish of the result set. Only the data that needs to be displayed is rendered or fetched into the model. This means there can be holes in what is rendered or in the model. These holes are filled in as the user scrolls. With large data sets and scroll paging a lot of data can accumulate on the client. Most of the time this is not a problem because the user will tire of scrolling and resort to searching or filtering.</a:t>
            </a:r>
          </a:p>
          <a:p>
            <a:r>
              <a:rPr lang="en-US" dirty="0"/>
              <a:t>Perform the following steps:</a:t>
            </a:r>
          </a:p>
          <a:p>
            <a:pPr marL="457200" lvl="1" indent="-228600">
              <a:buFont typeface="+mj-lt"/>
              <a:buAutoNum type="arabicPeriod"/>
            </a:pPr>
            <a:r>
              <a:rPr lang="en-US" dirty="0"/>
              <a:t>Edit your interactive grid attributes. The Attributes display in the Property Editor.</a:t>
            </a:r>
          </a:p>
          <a:p>
            <a:pPr marL="457200" lvl="1" indent="-228600">
              <a:buFont typeface="+mj-lt"/>
              <a:buAutoNum type="arabicPeriod"/>
            </a:pPr>
            <a:r>
              <a:rPr lang="en-US" dirty="0"/>
              <a:t>Expand </a:t>
            </a:r>
            <a:r>
              <a:rPr lang="en-US" b="1" dirty="0"/>
              <a:t>Pagination</a:t>
            </a:r>
          </a:p>
          <a:p>
            <a:pPr marL="457200" lvl="1" indent="-228600">
              <a:buFont typeface="+mj-lt"/>
              <a:buAutoNum type="arabicPeriod"/>
            </a:pPr>
            <a:r>
              <a:rPr lang="en-US" dirty="0"/>
              <a:t>For Type, select  </a:t>
            </a:r>
            <a:r>
              <a:rPr lang="en-US" b="1" dirty="0"/>
              <a:t>Scrol</a:t>
            </a:r>
            <a:r>
              <a:rPr lang="en-US" dirty="0"/>
              <a:t>l.</a:t>
            </a:r>
          </a:p>
          <a:p>
            <a:pPr marL="457200" lvl="1" indent="-228600">
              <a:buFont typeface="+mj-lt"/>
              <a:buAutoNum type="arabicPeriod"/>
            </a:pPr>
            <a:r>
              <a:rPr lang="en-US" dirty="0"/>
              <a:t>For Show Total Row Count, select </a:t>
            </a:r>
            <a:r>
              <a:rPr lang="en-US" b="1" dirty="0"/>
              <a:t>Yes</a:t>
            </a:r>
            <a:r>
              <a:rPr lang="en-US" dirty="0"/>
              <a:t>. Selecting Yes displays the total row count in the report footer. Enabling this option requires an additional query which may hinder performance on very large data sets. </a:t>
            </a:r>
          </a:p>
          <a:p>
            <a:pPr marL="457200" lvl="1" indent="-228600">
              <a:buFont typeface="+mj-lt"/>
              <a:buAutoNum type="arabicPeriod"/>
            </a:pPr>
            <a:r>
              <a:rPr lang="en-US" dirty="0"/>
              <a:t>To save your changes click </a:t>
            </a:r>
            <a:r>
              <a:rPr lang="en-US" b="1" dirty="0"/>
              <a:t>Save</a:t>
            </a:r>
            <a:r>
              <a:rPr lang="en-US" dirty="0"/>
              <a:t>. To save and run the page, click </a:t>
            </a:r>
            <a:r>
              <a:rPr lang="en-US" b="1" dirty="0"/>
              <a:t>Save and Run Page</a:t>
            </a:r>
            <a:r>
              <a:rPr lang="en-US" dirty="0"/>
              <a:t>.</a:t>
            </a:r>
          </a:p>
          <a:p>
            <a:pPr marL="228600" lvl="0" indent="-228600">
              <a:buFont typeface="+mj-lt"/>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453624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a:extLst>
              <a:ext uri="{FF2B5EF4-FFF2-40B4-BE49-F238E27FC236}">
                <a16:creationId xmlns:a16="http://schemas.microsoft.com/office/drawing/2014/main" id="{96D76342-EF6B-7D49-87C2-848A4B6054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4572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
        <p:nvSpPr>
          <p:cNvPr id="5" name="TextBox 4">
            <a:extLst>
              <a:ext uri="{FF2B5EF4-FFF2-40B4-BE49-F238E27FC236}">
                <a16:creationId xmlns:a16="http://schemas.microsoft.com/office/drawing/2014/main" id="{70088C7E-9179-9845-B908-D640E0D0F3F6}"/>
              </a:ext>
            </a:extLst>
          </p:cNvPr>
          <p:cNvSpPr txBox="1"/>
          <p:nvPr userDrawn="1"/>
        </p:nvSpPr>
        <p:spPr>
          <a:xfrm>
            <a:off x="11932170" y="3822492"/>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Enabling Users to Save Public Interactive Grids</a:t>
            </a:r>
          </a:p>
        </p:txBody>
      </p:sp>
      <p:cxnSp>
        <p:nvCxnSpPr>
          <p:cNvPr id="6" name="Straight Arrow Connector 5"/>
          <p:cNvCxnSpPr>
            <a:cxnSpLocks noChangeShapeType="1"/>
          </p:cNvCxnSpPr>
          <p:nvPr/>
        </p:nvCxnSpPr>
        <p:spPr bwMode="auto">
          <a:xfrm>
            <a:off x="6856412" y="2286000"/>
            <a:ext cx="0" cy="2082428"/>
          </a:xfrm>
          <a:prstGeom prst="straightConnector1">
            <a:avLst/>
          </a:prstGeom>
          <a:noFill/>
          <a:ln w="28575" algn="ctr">
            <a:solidFill>
              <a:schemeClr val="accent1"/>
            </a:solidFill>
            <a:round/>
            <a:headEnd/>
            <a:tailEnd type="triangle" w="lg" len="lg"/>
          </a:ln>
        </p:spPr>
      </p:cxnSp>
      <p:cxnSp>
        <p:nvCxnSpPr>
          <p:cNvPr id="7" name="Straight Arrow Connector 5"/>
          <p:cNvCxnSpPr>
            <a:cxnSpLocks noChangeShapeType="1"/>
          </p:cNvCxnSpPr>
          <p:nvPr/>
        </p:nvCxnSpPr>
        <p:spPr bwMode="auto">
          <a:xfrm flipH="1">
            <a:off x="4189410" y="2286000"/>
            <a:ext cx="2667002" cy="0"/>
          </a:xfrm>
          <a:prstGeom prst="straightConnector1">
            <a:avLst/>
          </a:prstGeom>
          <a:noFill/>
          <a:ln w="28575" algn="ctr">
            <a:solidFill>
              <a:schemeClr val="accent1"/>
            </a:solidFill>
            <a:round/>
            <a:headEnd/>
            <a:tailEnd type="none" w="lg" len="lg"/>
          </a:ln>
        </p:spPr>
      </p:cxnSp>
      <p:pic>
        <p:nvPicPr>
          <p:cNvPr id="8" name="Picture 7">
            <a:extLst>
              <a:ext uri="{FF2B5EF4-FFF2-40B4-BE49-F238E27FC236}">
                <a16:creationId xmlns:a16="http://schemas.microsoft.com/office/drawing/2014/main" id="{FA6AE5C8-2D77-3B4D-B012-58782CC38A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812" y="827150"/>
            <a:ext cx="3657596" cy="3448331"/>
          </a:xfrm>
          <a:prstGeom prst="rect">
            <a:avLst/>
          </a:prstGeom>
          <a:ln>
            <a:solidFill>
              <a:schemeClr val="tx1"/>
            </a:solidFill>
          </a:ln>
        </p:spPr>
      </p:pic>
      <p:pic>
        <p:nvPicPr>
          <p:cNvPr id="12" name="Picture 11">
            <a:extLst>
              <a:ext uri="{FF2B5EF4-FFF2-40B4-BE49-F238E27FC236}">
                <a16:creationId xmlns:a16="http://schemas.microsoft.com/office/drawing/2014/main" id="{F86BC33D-2AF4-E145-AAEF-9D384B68B4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50975" y="4368428"/>
            <a:ext cx="8534873" cy="1905315"/>
          </a:xfrm>
          <a:prstGeom prst="rect">
            <a:avLst/>
          </a:prstGeom>
          <a:ln>
            <a:solidFill>
              <a:schemeClr val="tx1"/>
            </a:solidFill>
          </a:ln>
        </p:spPr>
      </p:pic>
      <p:sp>
        <p:nvSpPr>
          <p:cNvPr id="17" name="Rectangle 18">
            <a:extLst>
              <a:ext uri="{FF2B5EF4-FFF2-40B4-BE49-F238E27FC236}">
                <a16:creationId xmlns:a16="http://schemas.microsoft.com/office/drawing/2014/main" id="{DCC01E2E-9619-E14A-ABD6-42BF1E438F29}"/>
              </a:ext>
            </a:extLst>
          </p:cNvPr>
          <p:cNvSpPr txBox="1">
            <a:spLocks noChangeArrowheads="1"/>
          </p:cNvSpPr>
          <p:nvPr/>
        </p:nvSpPr>
        <p:spPr>
          <a:xfrm>
            <a:off x="7008812" y="3960860"/>
            <a:ext cx="3520437" cy="235423"/>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End User Saves Public Report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Modifying the SQL Source of an Interactive Grid</a:t>
            </a:r>
          </a:p>
        </p:txBody>
      </p:sp>
      <p:cxnSp>
        <p:nvCxnSpPr>
          <p:cNvPr id="10" name="Straight Arrow Connector 9"/>
          <p:cNvCxnSpPr>
            <a:cxnSpLocks noChangeShapeType="1"/>
          </p:cNvCxnSpPr>
          <p:nvPr/>
        </p:nvCxnSpPr>
        <p:spPr bwMode="auto">
          <a:xfrm>
            <a:off x="10316458" y="2895600"/>
            <a:ext cx="0" cy="356220"/>
          </a:xfrm>
          <a:prstGeom prst="straightConnector1">
            <a:avLst/>
          </a:prstGeom>
          <a:noFill/>
          <a:ln w="28575" algn="ctr">
            <a:solidFill>
              <a:schemeClr val="accent1"/>
            </a:solidFill>
            <a:round/>
            <a:headEnd/>
            <a:tailEnd type="triangle" w="lg" len="lg"/>
          </a:ln>
        </p:spPr>
      </p:cxnSp>
      <p:pic>
        <p:nvPicPr>
          <p:cNvPr id="4" name="Picture 3">
            <a:extLst>
              <a:ext uri="{FF2B5EF4-FFF2-40B4-BE49-F238E27FC236}">
                <a16:creationId xmlns:a16="http://schemas.microsoft.com/office/drawing/2014/main" id="{AE20B11F-F140-6F4D-8D73-1EF3C2E3A8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046" y="722967"/>
            <a:ext cx="8001000" cy="3319256"/>
          </a:xfrm>
          <a:prstGeom prst="rect">
            <a:avLst/>
          </a:prstGeom>
          <a:ln>
            <a:solidFill>
              <a:schemeClr val="accent1"/>
            </a:solidFill>
          </a:ln>
        </p:spPr>
      </p:pic>
      <p:pic>
        <p:nvPicPr>
          <p:cNvPr id="7" name="Picture 6">
            <a:extLst>
              <a:ext uri="{FF2B5EF4-FFF2-40B4-BE49-F238E27FC236}">
                <a16:creationId xmlns:a16="http://schemas.microsoft.com/office/drawing/2014/main" id="{EF276847-B427-5948-9F5A-77D7D53653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27812" y="3277220"/>
            <a:ext cx="5226398" cy="2993092"/>
          </a:xfrm>
          <a:prstGeom prst="rect">
            <a:avLst/>
          </a:prstGeom>
          <a:ln>
            <a:solidFill>
              <a:schemeClr val="accent1"/>
            </a:solidFill>
          </a:ln>
        </p:spPr>
      </p:pic>
      <p:cxnSp>
        <p:nvCxnSpPr>
          <p:cNvPr id="11" name="Straight Arrow Connector 10">
            <a:extLst>
              <a:ext uri="{FF2B5EF4-FFF2-40B4-BE49-F238E27FC236}">
                <a16:creationId xmlns:a16="http://schemas.microsoft.com/office/drawing/2014/main" id="{908FD0DD-CEA3-9C4E-898E-9173A8A8FAAD}"/>
              </a:ext>
            </a:extLst>
          </p:cNvPr>
          <p:cNvCxnSpPr>
            <a:cxnSpLocks noChangeShapeType="1"/>
          </p:cNvCxnSpPr>
          <p:nvPr/>
        </p:nvCxnSpPr>
        <p:spPr bwMode="auto">
          <a:xfrm>
            <a:off x="8411458" y="2895600"/>
            <a:ext cx="1905000" cy="0"/>
          </a:xfrm>
          <a:prstGeom prst="straightConnector1">
            <a:avLst/>
          </a:prstGeom>
          <a:noFill/>
          <a:ln w="28575" algn="ctr">
            <a:solidFill>
              <a:schemeClr val="accent1"/>
            </a:solidFill>
            <a:round/>
            <a:headEnd/>
            <a:tailEnd type="non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000000"/>
                </a:solidFill>
              </a:rPr>
              <a:t>Part 2:Customizing an Interactive Grid as an End User</a:t>
            </a:r>
            <a:br>
              <a:rPr lang="en-US" sz="3200" dirty="0">
                <a:solidFill>
                  <a:schemeClr val="bg2"/>
                </a:solidFill>
              </a:rPr>
            </a:br>
            <a:r>
              <a:rPr lang="en-US" b="1" dirty="0">
                <a:solidFill>
                  <a:srgbClr val="FF0000"/>
                </a:solidFill>
              </a:rPr>
              <a:t> </a:t>
            </a:r>
          </a:p>
        </p:txBody>
      </p:sp>
      <p:pic>
        <p:nvPicPr>
          <p:cNvPr id="5" name="Picture 4" descr="OCIC_Personas_Person-on-Laptop_red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212" y="1447800"/>
            <a:ext cx="3657607" cy="3657607"/>
          </a:xfrm>
          <a:prstGeom prst="rect">
            <a:avLst/>
          </a:prstGeom>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Searching in an Interactive Grid</a:t>
            </a:r>
          </a:p>
        </p:txBody>
      </p:sp>
      <p:pic>
        <p:nvPicPr>
          <p:cNvPr id="4" name="Picture 3">
            <a:extLst>
              <a:ext uri="{FF2B5EF4-FFF2-40B4-BE49-F238E27FC236}">
                <a16:creationId xmlns:a16="http://schemas.microsoft.com/office/drawing/2014/main" id="{2ABC4305-A98C-6E4E-8B85-3B56EA651B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5624" y="769406"/>
            <a:ext cx="4277445" cy="2120900"/>
          </a:xfrm>
          <a:prstGeom prst="rect">
            <a:avLst/>
          </a:prstGeom>
          <a:ln>
            <a:solidFill>
              <a:schemeClr val="accent1"/>
            </a:solidFill>
          </a:ln>
        </p:spPr>
      </p:pic>
      <p:pic>
        <p:nvPicPr>
          <p:cNvPr id="6" name="Picture 5">
            <a:extLst>
              <a:ext uri="{FF2B5EF4-FFF2-40B4-BE49-F238E27FC236}">
                <a16:creationId xmlns:a16="http://schemas.microsoft.com/office/drawing/2014/main" id="{A0C5F609-6601-C84B-B402-EF228F9B15B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090" y="2969523"/>
            <a:ext cx="3637623" cy="3271937"/>
          </a:xfrm>
          <a:prstGeom prst="rect">
            <a:avLst/>
          </a:prstGeom>
          <a:ln>
            <a:solidFill>
              <a:schemeClr val="accent1"/>
            </a:solidFill>
          </a:ln>
        </p:spPr>
      </p:pic>
      <p:pic>
        <p:nvPicPr>
          <p:cNvPr id="10" name="Picture 9">
            <a:extLst>
              <a:ext uri="{FF2B5EF4-FFF2-40B4-BE49-F238E27FC236}">
                <a16:creationId xmlns:a16="http://schemas.microsoft.com/office/drawing/2014/main" id="{68DA3589-2CC3-3F48-BE47-141EA26C419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31480" y="691968"/>
            <a:ext cx="6529197" cy="2684478"/>
          </a:xfrm>
          <a:prstGeom prst="rect">
            <a:avLst/>
          </a:prstGeom>
          <a:ln>
            <a:solidFill>
              <a:schemeClr val="accent1"/>
            </a:solidFill>
          </a:ln>
        </p:spPr>
      </p:pic>
      <p:pic>
        <p:nvPicPr>
          <p:cNvPr id="17" name="Picture 16">
            <a:extLst>
              <a:ext uri="{FF2B5EF4-FFF2-40B4-BE49-F238E27FC236}">
                <a16:creationId xmlns:a16="http://schemas.microsoft.com/office/drawing/2014/main" id="{88604061-96A5-BD4E-B03C-562248C3167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47343" y="3576989"/>
            <a:ext cx="5835121" cy="2785800"/>
          </a:xfrm>
          <a:prstGeom prst="rect">
            <a:avLst/>
          </a:prstGeom>
          <a:ln>
            <a:solidFill>
              <a:schemeClr val="accent1"/>
            </a:solidFill>
          </a:ln>
        </p:spPr>
      </p:pic>
      <p:sp>
        <p:nvSpPr>
          <p:cNvPr id="24" name="Rectangle 18">
            <a:extLst>
              <a:ext uri="{FF2B5EF4-FFF2-40B4-BE49-F238E27FC236}">
                <a16:creationId xmlns:a16="http://schemas.microsoft.com/office/drawing/2014/main" id="{949C59AA-AD1A-304F-BA7C-A81D723742C5}"/>
              </a:ext>
            </a:extLst>
          </p:cNvPr>
          <p:cNvSpPr txBox="1">
            <a:spLocks noChangeArrowheads="1"/>
          </p:cNvSpPr>
          <p:nvPr/>
        </p:nvSpPr>
        <p:spPr>
          <a:xfrm>
            <a:off x="1751012" y="848243"/>
            <a:ext cx="3429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Searching all text columns</a:t>
            </a:r>
          </a:p>
        </p:txBody>
      </p:sp>
      <p:sp>
        <p:nvSpPr>
          <p:cNvPr id="25" name="Rectangle 18">
            <a:extLst>
              <a:ext uri="{FF2B5EF4-FFF2-40B4-BE49-F238E27FC236}">
                <a16:creationId xmlns:a16="http://schemas.microsoft.com/office/drawing/2014/main" id="{D583250A-0201-E144-83CB-FBF59AFC0FD5}"/>
              </a:ext>
            </a:extLst>
          </p:cNvPr>
          <p:cNvSpPr txBox="1">
            <a:spLocks noChangeArrowheads="1"/>
          </p:cNvSpPr>
          <p:nvPr/>
        </p:nvSpPr>
        <p:spPr>
          <a:xfrm>
            <a:off x="940952" y="3251115"/>
            <a:ext cx="35052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Searching a specific column</a:t>
            </a:r>
          </a:p>
        </p:txBody>
      </p:sp>
      <p:sp>
        <p:nvSpPr>
          <p:cNvPr id="27" name="Rectangle 26">
            <a:extLst>
              <a:ext uri="{FF2B5EF4-FFF2-40B4-BE49-F238E27FC236}">
                <a16:creationId xmlns:a16="http://schemas.microsoft.com/office/drawing/2014/main" id="{D036DDD8-45F5-134E-83B6-15AF4300ED95}"/>
              </a:ext>
            </a:extLst>
          </p:cNvPr>
          <p:cNvSpPr/>
          <p:nvPr/>
        </p:nvSpPr>
        <p:spPr>
          <a:xfrm>
            <a:off x="5229619" y="3697853"/>
            <a:ext cx="2286000" cy="369332"/>
          </a:xfrm>
          <a:prstGeom prst="rect">
            <a:avLst/>
          </a:prstGeom>
        </p:spPr>
        <p:txBody>
          <a:bodyPr wrap="square">
            <a:spAutoFit/>
          </a:bodyPr>
          <a:lstStyle/>
          <a:p>
            <a:r>
              <a:rPr lang="en-US" b="1" dirty="0">
                <a:solidFill>
                  <a:schemeClr val="accent3"/>
                </a:solidFill>
              </a:rPr>
              <a:t>Enable / disable filter </a:t>
            </a:r>
            <a:endParaRPr lang="en-US" dirty="0">
              <a:solidFill>
                <a:schemeClr val="accent3"/>
              </a:solidFill>
            </a:endParaRPr>
          </a:p>
        </p:txBody>
      </p:sp>
      <p:sp>
        <p:nvSpPr>
          <p:cNvPr id="30" name="Rectangle 29">
            <a:extLst>
              <a:ext uri="{FF2B5EF4-FFF2-40B4-BE49-F238E27FC236}">
                <a16:creationId xmlns:a16="http://schemas.microsoft.com/office/drawing/2014/main" id="{7A03D565-6F47-DC45-ADC1-DE285E800CB1}"/>
              </a:ext>
            </a:extLst>
          </p:cNvPr>
          <p:cNvSpPr/>
          <p:nvPr/>
        </p:nvSpPr>
        <p:spPr>
          <a:xfrm>
            <a:off x="7872864" y="3718634"/>
            <a:ext cx="1752600" cy="381000"/>
          </a:xfrm>
          <a:prstGeom prst="rect">
            <a:avLst/>
          </a:prstGeom>
        </p:spPr>
        <p:txBody>
          <a:bodyPr wrap="square">
            <a:spAutoFit/>
          </a:bodyPr>
          <a:lstStyle/>
          <a:p>
            <a:r>
              <a:rPr lang="en-US" b="1" dirty="0">
                <a:solidFill>
                  <a:schemeClr val="accent3"/>
                </a:solidFill>
              </a:rPr>
              <a:t>Remove filter   </a:t>
            </a:r>
            <a:endParaRPr lang="en-US" dirty="0">
              <a:solidFill>
                <a:schemeClr val="accent3"/>
              </a:solidFill>
            </a:endParaRPr>
          </a:p>
        </p:txBody>
      </p:sp>
      <p:cxnSp>
        <p:nvCxnSpPr>
          <p:cNvPr id="31" name="Curved Connector 30">
            <a:extLst>
              <a:ext uri="{FF2B5EF4-FFF2-40B4-BE49-F238E27FC236}">
                <a16:creationId xmlns:a16="http://schemas.microsoft.com/office/drawing/2014/main" id="{ECC8575C-708A-A740-8E45-F46786A06E29}"/>
              </a:ext>
            </a:extLst>
          </p:cNvPr>
          <p:cNvCxnSpPr>
            <a:cxnSpLocks/>
          </p:cNvCxnSpPr>
          <p:nvPr/>
        </p:nvCxnSpPr>
        <p:spPr>
          <a:xfrm rot="10800000" flipV="1">
            <a:off x="4699850" y="4011415"/>
            <a:ext cx="603558" cy="512625"/>
          </a:xfrm>
          <a:prstGeom prst="curvedConnector3">
            <a:avLst>
              <a:gd name="adj1" fmla="val 35972"/>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EC7CDB0B-A0E1-7441-9FCF-4BD500E8D4FD}"/>
              </a:ext>
            </a:extLst>
          </p:cNvPr>
          <p:cNvCxnSpPr>
            <a:cxnSpLocks/>
          </p:cNvCxnSpPr>
          <p:nvPr/>
        </p:nvCxnSpPr>
        <p:spPr>
          <a:xfrm rot="5400000">
            <a:off x="7593540" y="4098345"/>
            <a:ext cx="537752" cy="46732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Rearranging and Resizing Columns</a:t>
            </a:r>
          </a:p>
        </p:txBody>
      </p:sp>
      <p:pic>
        <p:nvPicPr>
          <p:cNvPr id="4" name="Picture 3">
            <a:extLst>
              <a:ext uri="{FF2B5EF4-FFF2-40B4-BE49-F238E27FC236}">
                <a16:creationId xmlns:a16="http://schemas.microsoft.com/office/drawing/2014/main" id="{98AD498F-5CDB-4140-8497-99FFBE02F9D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7184" y="762000"/>
            <a:ext cx="5620099" cy="1774396"/>
          </a:xfrm>
          <a:prstGeom prst="rect">
            <a:avLst/>
          </a:prstGeom>
          <a:ln>
            <a:solidFill>
              <a:schemeClr val="accent1"/>
            </a:solidFill>
          </a:ln>
        </p:spPr>
      </p:pic>
      <p:pic>
        <p:nvPicPr>
          <p:cNvPr id="6" name="Picture 5">
            <a:extLst>
              <a:ext uri="{FF2B5EF4-FFF2-40B4-BE49-F238E27FC236}">
                <a16:creationId xmlns:a16="http://schemas.microsoft.com/office/drawing/2014/main" id="{688A8032-23AC-B145-8AF3-EDFCAED9F22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07334" y="1678030"/>
            <a:ext cx="5649678" cy="1774396"/>
          </a:xfrm>
          <a:prstGeom prst="rect">
            <a:avLst/>
          </a:prstGeom>
          <a:ln>
            <a:solidFill>
              <a:schemeClr val="accent1"/>
            </a:solidFill>
          </a:ln>
        </p:spPr>
      </p:pic>
      <p:pic>
        <p:nvPicPr>
          <p:cNvPr id="8" name="Picture 7">
            <a:extLst>
              <a:ext uri="{FF2B5EF4-FFF2-40B4-BE49-F238E27FC236}">
                <a16:creationId xmlns:a16="http://schemas.microsoft.com/office/drawing/2014/main" id="{7E8032B2-0CD6-6545-A2A0-4AF2802B047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1812" y="3479199"/>
            <a:ext cx="6805405" cy="1811459"/>
          </a:xfrm>
          <a:prstGeom prst="rect">
            <a:avLst/>
          </a:prstGeom>
          <a:ln>
            <a:solidFill>
              <a:schemeClr val="accent1"/>
            </a:solidFill>
          </a:ln>
        </p:spPr>
      </p:pic>
      <p:pic>
        <p:nvPicPr>
          <p:cNvPr id="12" name="Picture 11">
            <a:extLst>
              <a:ext uri="{FF2B5EF4-FFF2-40B4-BE49-F238E27FC236}">
                <a16:creationId xmlns:a16="http://schemas.microsoft.com/office/drawing/2014/main" id="{4E7CBDE1-DC40-A046-9CCE-084274881DB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51612" y="4557784"/>
            <a:ext cx="5409751" cy="1779524"/>
          </a:xfrm>
          <a:prstGeom prst="rect">
            <a:avLst/>
          </a:prstGeom>
          <a:ln>
            <a:solidFill>
              <a:schemeClr val="accent1"/>
            </a:solidFill>
          </a:ln>
        </p:spPr>
      </p:pic>
      <p:sp>
        <p:nvSpPr>
          <p:cNvPr id="19" name="Rectangle 18">
            <a:extLst>
              <a:ext uri="{FF2B5EF4-FFF2-40B4-BE49-F238E27FC236}">
                <a16:creationId xmlns:a16="http://schemas.microsoft.com/office/drawing/2014/main" id="{AE6C37AD-7229-9140-AFB6-0E2394626514}"/>
              </a:ext>
            </a:extLst>
          </p:cNvPr>
          <p:cNvSpPr txBox="1">
            <a:spLocks noChangeArrowheads="1"/>
          </p:cNvSpPr>
          <p:nvPr/>
        </p:nvSpPr>
        <p:spPr>
          <a:xfrm>
            <a:off x="4395829" y="3962400"/>
            <a:ext cx="2133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Resizing a column</a:t>
            </a:r>
          </a:p>
        </p:txBody>
      </p:sp>
      <p:sp>
        <p:nvSpPr>
          <p:cNvPr id="21" name="Rectangle 18">
            <a:extLst>
              <a:ext uri="{FF2B5EF4-FFF2-40B4-BE49-F238E27FC236}">
                <a16:creationId xmlns:a16="http://schemas.microsoft.com/office/drawing/2014/main" id="{1CE78910-0A40-A54E-A04D-EB3F3DE8F96F}"/>
              </a:ext>
            </a:extLst>
          </p:cNvPr>
          <p:cNvSpPr txBox="1">
            <a:spLocks noChangeArrowheads="1"/>
          </p:cNvSpPr>
          <p:nvPr/>
        </p:nvSpPr>
        <p:spPr>
          <a:xfrm>
            <a:off x="2167965" y="877115"/>
            <a:ext cx="43434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Rearranging columns by drag and drop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Sorting Columns in an Interactive Grid</a:t>
            </a:r>
          </a:p>
        </p:txBody>
      </p:sp>
      <p:pic>
        <p:nvPicPr>
          <p:cNvPr id="4" name="Picture 3">
            <a:extLst>
              <a:ext uri="{FF2B5EF4-FFF2-40B4-BE49-F238E27FC236}">
                <a16:creationId xmlns:a16="http://schemas.microsoft.com/office/drawing/2014/main" id="{7ABEFC8F-5069-EA45-87E4-3D193FDD8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5279" y="762000"/>
            <a:ext cx="4565650" cy="2477361"/>
          </a:xfrm>
          <a:prstGeom prst="rect">
            <a:avLst/>
          </a:prstGeom>
          <a:ln>
            <a:solidFill>
              <a:schemeClr val="tx1"/>
            </a:solidFill>
          </a:ln>
        </p:spPr>
      </p:pic>
      <p:pic>
        <p:nvPicPr>
          <p:cNvPr id="6" name="Picture 5">
            <a:extLst>
              <a:ext uri="{FF2B5EF4-FFF2-40B4-BE49-F238E27FC236}">
                <a16:creationId xmlns:a16="http://schemas.microsoft.com/office/drawing/2014/main" id="{AAE37D95-34F9-EF42-BD40-AF42946A8FE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17897" y="731108"/>
            <a:ext cx="4534992" cy="2476500"/>
          </a:xfrm>
          <a:prstGeom prst="rect">
            <a:avLst/>
          </a:prstGeom>
          <a:ln>
            <a:solidFill>
              <a:schemeClr val="tx1"/>
            </a:solidFill>
          </a:ln>
        </p:spPr>
      </p:pic>
      <p:pic>
        <p:nvPicPr>
          <p:cNvPr id="9" name="Picture 8">
            <a:extLst>
              <a:ext uri="{FF2B5EF4-FFF2-40B4-BE49-F238E27FC236}">
                <a16:creationId xmlns:a16="http://schemas.microsoft.com/office/drawing/2014/main" id="{09B43164-23EE-FA46-A84E-DAB39E5D75B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4859" y="3564949"/>
            <a:ext cx="4645970" cy="2547527"/>
          </a:xfrm>
          <a:prstGeom prst="rect">
            <a:avLst/>
          </a:prstGeom>
          <a:ln>
            <a:solidFill>
              <a:schemeClr val="tx1"/>
            </a:solidFill>
          </a:ln>
        </p:spPr>
      </p:pic>
      <p:pic>
        <p:nvPicPr>
          <p:cNvPr id="18" name="Picture 17">
            <a:extLst>
              <a:ext uri="{FF2B5EF4-FFF2-40B4-BE49-F238E27FC236}">
                <a16:creationId xmlns:a16="http://schemas.microsoft.com/office/drawing/2014/main" id="{EB5C8FA0-6D65-E644-846D-9D44DF4A85A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891595" y="3599959"/>
            <a:ext cx="4645973" cy="2547527"/>
          </a:xfrm>
          <a:prstGeom prst="rect">
            <a:avLst/>
          </a:prstGeom>
          <a:ln>
            <a:solidFill>
              <a:schemeClr val="tx1"/>
            </a:solidFill>
          </a:ln>
        </p:spPr>
      </p:pic>
      <p:sp>
        <p:nvSpPr>
          <p:cNvPr id="19" name="Rectangle 18">
            <a:extLst>
              <a:ext uri="{FF2B5EF4-FFF2-40B4-BE49-F238E27FC236}">
                <a16:creationId xmlns:a16="http://schemas.microsoft.com/office/drawing/2014/main" id="{C9912C6F-A210-6941-8A86-9679103B3143}"/>
              </a:ext>
            </a:extLst>
          </p:cNvPr>
          <p:cNvSpPr txBox="1">
            <a:spLocks noChangeArrowheads="1"/>
          </p:cNvSpPr>
          <p:nvPr/>
        </p:nvSpPr>
        <p:spPr>
          <a:xfrm>
            <a:off x="3427412" y="858988"/>
            <a:ext cx="2133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Sort ascending</a:t>
            </a:r>
          </a:p>
        </p:txBody>
      </p:sp>
      <p:sp>
        <p:nvSpPr>
          <p:cNvPr id="20" name="Rectangle 18">
            <a:extLst>
              <a:ext uri="{FF2B5EF4-FFF2-40B4-BE49-F238E27FC236}">
                <a16:creationId xmlns:a16="http://schemas.microsoft.com/office/drawing/2014/main" id="{538AED1E-6AD8-C64E-BD15-5AA2A7A1301C}"/>
              </a:ext>
            </a:extLst>
          </p:cNvPr>
          <p:cNvSpPr txBox="1">
            <a:spLocks noChangeArrowheads="1"/>
          </p:cNvSpPr>
          <p:nvPr/>
        </p:nvSpPr>
        <p:spPr>
          <a:xfrm>
            <a:off x="3417586" y="3661937"/>
            <a:ext cx="2133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Sort descending</a:t>
            </a:r>
          </a:p>
        </p:txBody>
      </p:sp>
      <p:cxnSp>
        <p:nvCxnSpPr>
          <p:cNvPr id="21" name="Straight Arrow Connector 20">
            <a:extLst>
              <a:ext uri="{FF2B5EF4-FFF2-40B4-BE49-F238E27FC236}">
                <a16:creationId xmlns:a16="http://schemas.microsoft.com/office/drawing/2014/main" id="{646A5BD2-0CF3-044A-9BF7-B83501870090}"/>
              </a:ext>
            </a:extLst>
          </p:cNvPr>
          <p:cNvCxnSpPr>
            <a:cxnSpLocks noChangeShapeType="1"/>
          </p:cNvCxnSpPr>
          <p:nvPr/>
        </p:nvCxnSpPr>
        <p:spPr bwMode="auto">
          <a:xfrm flipV="1">
            <a:off x="5320829" y="2133831"/>
            <a:ext cx="1597068" cy="1"/>
          </a:xfrm>
          <a:prstGeom prst="straightConnector1">
            <a:avLst/>
          </a:prstGeom>
          <a:noFill/>
          <a:ln w="28575" algn="ctr">
            <a:solidFill>
              <a:schemeClr val="accent1"/>
            </a:solidFill>
            <a:round/>
            <a:headEnd/>
            <a:tailEnd type="triangle" w="lg" len="lg"/>
          </a:ln>
        </p:spPr>
      </p:cxnSp>
      <p:cxnSp>
        <p:nvCxnSpPr>
          <p:cNvPr id="23" name="Straight Arrow Connector 22">
            <a:extLst>
              <a:ext uri="{FF2B5EF4-FFF2-40B4-BE49-F238E27FC236}">
                <a16:creationId xmlns:a16="http://schemas.microsoft.com/office/drawing/2014/main" id="{62A56334-990D-CA42-AA8A-137BB1DC3D45}"/>
              </a:ext>
            </a:extLst>
          </p:cNvPr>
          <p:cNvCxnSpPr>
            <a:cxnSpLocks noChangeShapeType="1"/>
          </p:cNvCxnSpPr>
          <p:nvPr/>
        </p:nvCxnSpPr>
        <p:spPr bwMode="auto">
          <a:xfrm flipV="1">
            <a:off x="5339836" y="5181601"/>
            <a:ext cx="1578061" cy="1"/>
          </a:xfrm>
          <a:prstGeom prst="straightConnector1">
            <a:avLst/>
          </a:prstGeom>
          <a:noFill/>
          <a:ln w="28575" algn="ctr">
            <a:solidFill>
              <a:schemeClr val="accent1"/>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430000" cy="381000"/>
          </a:xfrm>
        </p:spPr>
        <p:txBody>
          <a:bodyPr/>
          <a:lstStyle/>
          <a:p>
            <a:r>
              <a:rPr lang="en-US" b="1" dirty="0"/>
              <a:t>Using Interactive Grid Components: Column Heading Menu</a:t>
            </a:r>
          </a:p>
        </p:txBody>
      </p:sp>
      <p:pic>
        <p:nvPicPr>
          <p:cNvPr id="4" name="Picture 3">
            <a:extLst>
              <a:ext uri="{FF2B5EF4-FFF2-40B4-BE49-F238E27FC236}">
                <a16:creationId xmlns:a16="http://schemas.microsoft.com/office/drawing/2014/main" id="{7E8DE367-E10B-9A4C-B3FB-80B7AD8B0D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4212" y="1143000"/>
            <a:ext cx="7391400" cy="4828732"/>
          </a:xfrm>
          <a:prstGeom prst="rect">
            <a:avLst/>
          </a:prstGeom>
          <a:ln>
            <a:solidFill>
              <a:schemeClr val="tx1"/>
            </a:solidFill>
          </a:ln>
        </p:spPr>
      </p:pic>
      <p:pic>
        <p:nvPicPr>
          <p:cNvPr id="6" name="Picture 5">
            <a:extLst>
              <a:ext uri="{FF2B5EF4-FFF2-40B4-BE49-F238E27FC236}">
                <a16:creationId xmlns:a16="http://schemas.microsoft.com/office/drawing/2014/main" id="{B8BCEDD0-A187-A74F-A9AE-69F991DE9BF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57916" y="2774950"/>
            <a:ext cx="3605988" cy="1416050"/>
          </a:xfrm>
          <a:prstGeom prst="rect">
            <a:avLst/>
          </a:prstGeom>
          <a:ln>
            <a:solidFill>
              <a:schemeClr val="tx1"/>
            </a:solidFill>
          </a:ln>
        </p:spPr>
      </p:pic>
      <p:cxnSp>
        <p:nvCxnSpPr>
          <p:cNvPr id="28" name="Curved Connector 27">
            <a:extLst>
              <a:ext uri="{FF2B5EF4-FFF2-40B4-BE49-F238E27FC236}">
                <a16:creationId xmlns:a16="http://schemas.microsoft.com/office/drawing/2014/main" id="{D2639D31-6F13-1944-B15B-9C68FF5BB42F}"/>
              </a:ext>
            </a:extLst>
          </p:cNvPr>
          <p:cNvCxnSpPr>
            <a:cxnSpLocks/>
          </p:cNvCxnSpPr>
          <p:nvPr/>
        </p:nvCxnSpPr>
        <p:spPr>
          <a:xfrm rot="5400000">
            <a:off x="2817812" y="1676400"/>
            <a:ext cx="457200" cy="3048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2" name="Rectangle 18">
            <a:extLst>
              <a:ext uri="{FF2B5EF4-FFF2-40B4-BE49-F238E27FC236}">
                <a16:creationId xmlns:a16="http://schemas.microsoft.com/office/drawing/2014/main" id="{0DA147AF-3DAD-4F40-93B3-553FA583DAF4}"/>
              </a:ext>
            </a:extLst>
          </p:cNvPr>
          <p:cNvSpPr txBox="1">
            <a:spLocks noChangeArrowheads="1"/>
          </p:cNvSpPr>
          <p:nvPr/>
        </p:nvSpPr>
        <p:spPr>
          <a:xfrm>
            <a:off x="2855912" y="1371600"/>
            <a:ext cx="1524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Search Bar</a:t>
            </a:r>
          </a:p>
        </p:txBody>
      </p:sp>
      <p:cxnSp>
        <p:nvCxnSpPr>
          <p:cNvPr id="33" name="Curved Connector 32">
            <a:extLst>
              <a:ext uri="{FF2B5EF4-FFF2-40B4-BE49-F238E27FC236}">
                <a16:creationId xmlns:a16="http://schemas.microsoft.com/office/drawing/2014/main" id="{A3F42935-1495-EF40-B236-B2BF5A04079E}"/>
              </a:ext>
            </a:extLst>
          </p:cNvPr>
          <p:cNvCxnSpPr>
            <a:cxnSpLocks/>
          </p:cNvCxnSpPr>
          <p:nvPr/>
        </p:nvCxnSpPr>
        <p:spPr>
          <a:xfrm rot="5400000">
            <a:off x="4707838" y="2042428"/>
            <a:ext cx="547304" cy="39704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6" name="Rectangle 18">
            <a:extLst>
              <a:ext uri="{FF2B5EF4-FFF2-40B4-BE49-F238E27FC236}">
                <a16:creationId xmlns:a16="http://schemas.microsoft.com/office/drawing/2014/main" id="{C588F276-4763-8648-8A14-7CAD84783C81}"/>
              </a:ext>
            </a:extLst>
          </p:cNvPr>
          <p:cNvSpPr txBox="1">
            <a:spLocks noChangeArrowheads="1"/>
          </p:cNvSpPr>
          <p:nvPr/>
        </p:nvSpPr>
        <p:spPr>
          <a:xfrm>
            <a:off x="4981490" y="1698899"/>
            <a:ext cx="1905000" cy="21933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Sort Order Buttons</a:t>
            </a:r>
          </a:p>
        </p:txBody>
      </p:sp>
      <p:sp>
        <p:nvSpPr>
          <p:cNvPr id="41" name="Rectangle 18">
            <a:extLst>
              <a:ext uri="{FF2B5EF4-FFF2-40B4-BE49-F238E27FC236}">
                <a16:creationId xmlns:a16="http://schemas.microsoft.com/office/drawing/2014/main" id="{913FC046-4442-2D47-8332-28166DB827FE}"/>
              </a:ext>
            </a:extLst>
          </p:cNvPr>
          <p:cNvSpPr txBox="1">
            <a:spLocks noChangeArrowheads="1"/>
          </p:cNvSpPr>
          <p:nvPr/>
        </p:nvSpPr>
        <p:spPr>
          <a:xfrm>
            <a:off x="5789612" y="2774950"/>
            <a:ext cx="1524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Buttons toolbar</a:t>
            </a:r>
          </a:p>
        </p:txBody>
      </p:sp>
      <p:cxnSp>
        <p:nvCxnSpPr>
          <p:cNvPr id="42" name="Curved Connector 41">
            <a:extLst>
              <a:ext uri="{FF2B5EF4-FFF2-40B4-BE49-F238E27FC236}">
                <a16:creationId xmlns:a16="http://schemas.microsoft.com/office/drawing/2014/main" id="{8CAFFB55-46EB-1343-AD80-BD0BC260B9BC}"/>
              </a:ext>
            </a:extLst>
          </p:cNvPr>
          <p:cNvCxnSpPr>
            <a:cxnSpLocks/>
            <a:stCxn id="41" idx="1"/>
          </p:cNvCxnSpPr>
          <p:nvPr/>
        </p:nvCxnSpPr>
        <p:spPr>
          <a:xfrm rot="10800000" flipV="1">
            <a:off x="5332412" y="2889250"/>
            <a:ext cx="457200" cy="31115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47" name="Rectangle 18">
            <a:extLst>
              <a:ext uri="{FF2B5EF4-FFF2-40B4-BE49-F238E27FC236}">
                <a16:creationId xmlns:a16="http://schemas.microsoft.com/office/drawing/2014/main" id="{0035632C-7FF5-B344-AECA-540DC8BBB71C}"/>
              </a:ext>
            </a:extLst>
          </p:cNvPr>
          <p:cNvSpPr txBox="1">
            <a:spLocks noChangeArrowheads="1"/>
          </p:cNvSpPr>
          <p:nvPr/>
        </p:nvSpPr>
        <p:spPr>
          <a:xfrm>
            <a:off x="1141412" y="3790810"/>
            <a:ext cx="1524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Text Filter</a:t>
            </a:r>
          </a:p>
        </p:txBody>
      </p:sp>
      <p:cxnSp>
        <p:nvCxnSpPr>
          <p:cNvPr id="50" name="Curved Connector 49">
            <a:extLst>
              <a:ext uri="{FF2B5EF4-FFF2-40B4-BE49-F238E27FC236}">
                <a16:creationId xmlns:a16="http://schemas.microsoft.com/office/drawing/2014/main" id="{53AFE236-ABF0-5D4C-AC43-4C6485648B72}"/>
              </a:ext>
            </a:extLst>
          </p:cNvPr>
          <p:cNvCxnSpPr>
            <a:cxnSpLocks/>
          </p:cNvCxnSpPr>
          <p:nvPr/>
        </p:nvCxnSpPr>
        <p:spPr>
          <a:xfrm flipV="1">
            <a:off x="2132012" y="3674452"/>
            <a:ext cx="533400" cy="232717"/>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57" name="Rectangle 18">
            <a:extLst>
              <a:ext uri="{FF2B5EF4-FFF2-40B4-BE49-F238E27FC236}">
                <a16:creationId xmlns:a16="http://schemas.microsoft.com/office/drawing/2014/main" id="{A876126D-6DDE-0945-83E4-4DEC644B5B7F}"/>
              </a:ext>
            </a:extLst>
          </p:cNvPr>
          <p:cNvSpPr txBox="1">
            <a:spLocks noChangeArrowheads="1"/>
          </p:cNvSpPr>
          <p:nvPr/>
        </p:nvSpPr>
        <p:spPr>
          <a:xfrm>
            <a:off x="5385164" y="4950941"/>
            <a:ext cx="1723296"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Unique list </a:t>
            </a:r>
            <a:r>
              <a:rPr kumimoji="0" lang="en-US" b="1" i="0" u="none" strike="noStrike" kern="1200" cap="none" spc="0" normalizeH="0" baseline="0" noProof="0" dirty="0">
                <a:ln>
                  <a:noFill/>
                </a:ln>
                <a:solidFill>
                  <a:schemeClr val="accent3"/>
                </a:solidFill>
                <a:effectLst/>
                <a:uLnTx/>
                <a:uFillTx/>
              </a:rPr>
              <a:t>Of</a:t>
            </a:r>
            <a:r>
              <a:rPr kumimoji="0" lang="en-US" b="1" i="0" u="none" strike="noStrike" kern="1200" cap="none" spc="0" normalizeH="0" noProof="0" dirty="0">
                <a:ln>
                  <a:noFill/>
                </a:ln>
                <a:solidFill>
                  <a:schemeClr val="accent3"/>
                </a:solidFill>
                <a:effectLst/>
                <a:uLnTx/>
                <a:uFillTx/>
              </a:rPr>
              <a:t> Column Content</a:t>
            </a:r>
            <a:endParaRPr kumimoji="0" lang="en-US" b="1" i="0" u="none" strike="noStrike" kern="1200" cap="none" spc="0" normalizeH="0" baseline="0" noProof="0" dirty="0">
              <a:ln>
                <a:noFill/>
              </a:ln>
              <a:solidFill>
                <a:schemeClr val="accent3"/>
              </a:solidFill>
              <a:effectLst/>
              <a:uLnTx/>
              <a:uFillTx/>
            </a:endParaRPr>
          </a:p>
        </p:txBody>
      </p:sp>
      <p:cxnSp>
        <p:nvCxnSpPr>
          <p:cNvPr id="58" name="Curved Connector 57">
            <a:extLst>
              <a:ext uri="{FF2B5EF4-FFF2-40B4-BE49-F238E27FC236}">
                <a16:creationId xmlns:a16="http://schemas.microsoft.com/office/drawing/2014/main" id="{F949967C-7DC0-9E43-8061-ADA9601BB530}"/>
              </a:ext>
            </a:extLst>
          </p:cNvPr>
          <p:cNvCxnSpPr>
            <a:cxnSpLocks/>
          </p:cNvCxnSpPr>
          <p:nvPr/>
        </p:nvCxnSpPr>
        <p:spPr>
          <a:xfrm rot="16200000" flipV="1">
            <a:off x="5324705" y="4488093"/>
            <a:ext cx="472614" cy="4572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62" name="Rectangle 18">
            <a:extLst>
              <a:ext uri="{FF2B5EF4-FFF2-40B4-BE49-F238E27FC236}">
                <a16:creationId xmlns:a16="http://schemas.microsoft.com/office/drawing/2014/main" id="{DF3D680B-32D7-9F4A-B19C-367ACF833203}"/>
              </a:ext>
            </a:extLst>
          </p:cNvPr>
          <p:cNvSpPr txBox="1">
            <a:spLocks noChangeArrowheads="1"/>
          </p:cNvSpPr>
          <p:nvPr/>
        </p:nvSpPr>
        <p:spPr>
          <a:xfrm>
            <a:off x="8074024" y="4457700"/>
            <a:ext cx="1600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Control Break</a:t>
            </a:r>
            <a:endParaRPr kumimoji="0" lang="en-US" b="1" i="0" u="none" strike="noStrike" kern="1200" cap="none" spc="0" normalizeH="0" baseline="0" noProof="0" dirty="0">
              <a:ln>
                <a:noFill/>
              </a:ln>
              <a:solidFill>
                <a:schemeClr val="accent3"/>
              </a:solidFill>
              <a:effectLst/>
              <a:uLnTx/>
              <a:uFillTx/>
            </a:endParaRPr>
          </a:p>
        </p:txBody>
      </p:sp>
      <p:sp>
        <p:nvSpPr>
          <p:cNvPr id="63" name="Rectangle 18">
            <a:extLst>
              <a:ext uri="{FF2B5EF4-FFF2-40B4-BE49-F238E27FC236}">
                <a16:creationId xmlns:a16="http://schemas.microsoft.com/office/drawing/2014/main" id="{622DF939-AB96-4A44-A3AB-02A954451581}"/>
              </a:ext>
            </a:extLst>
          </p:cNvPr>
          <p:cNvSpPr txBox="1">
            <a:spLocks noChangeArrowheads="1"/>
          </p:cNvSpPr>
          <p:nvPr/>
        </p:nvSpPr>
        <p:spPr>
          <a:xfrm>
            <a:off x="9523840" y="4358596"/>
            <a:ext cx="12192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Aggregate</a:t>
            </a:r>
            <a:endParaRPr kumimoji="0" lang="en-US" b="1" i="0" u="none" strike="noStrike" kern="1200" cap="none" spc="0" normalizeH="0" baseline="0" noProof="0" dirty="0">
              <a:ln>
                <a:noFill/>
              </a:ln>
              <a:solidFill>
                <a:schemeClr val="accent3"/>
              </a:solidFill>
              <a:effectLst/>
              <a:uLnTx/>
              <a:uFillTx/>
            </a:endParaRPr>
          </a:p>
        </p:txBody>
      </p:sp>
      <p:sp>
        <p:nvSpPr>
          <p:cNvPr id="64" name="Rectangle 18">
            <a:extLst>
              <a:ext uri="{FF2B5EF4-FFF2-40B4-BE49-F238E27FC236}">
                <a16:creationId xmlns:a16="http://schemas.microsoft.com/office/drawing/2014/main" id="{D481389F-3F83-B44B-9DEF-A9258FBAEF18}"/>
              </a:ext>
            </a:extLst>
          </p:cNvPr>
          <p:cNvSpPr txBox="1">
            <a:spLocks noChangeArrowheads="1"/>
          </p:cNvSpPr>
          <p:nvPr/>
        </p:nvSpPr>
        <p:spPr>
          <a:xfrm>
            <a:off x="10527081" y="4610100"/>
            <a:ext cx="9144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Freeze</a:t>
            </a:r>
            <a:endParaRPr kumimoji="0" lang="en-US" b="1" i="0" u="none" strike="noStrike" kern="1200" cap="none" spc="0" normalizeH="0" baseline="0" noProof="0" dirty="0">
              <a:ln>
                <a:noFill/>
              </a:ln>
              <a:solidFill>
                <a:schemeClr val="accent3"/>
              </a:solidFill>
              <a:effectLst/>
              <a:uLnTx/>
              <a:uFillTx/>
            </a:endParaRPr>
          </a:p>
        </p:txBody>
      </p:sp>
      <p:sp>
        <p:nvSpPr>
          <p:cNvPr id="65" name="Rectangle 18">
            <a:extLst>
              <a:ext uri="{FF2B5EF4-FFF2-40B4-BE49-F238E27FC236}">
                <a16:creationId xmlns:a16="http://schemas.microsoft.com/office/drawing/2014/main" id="{8F9BD637-9459-D742-BA8D-CEC7A5E526DB}"/>
              </a:ext>
            </a:extLst>
          </p:cNvPr>
          <p:cNvSpPr txBox="1">
            <a:spLocks noChangeArrowheads="1"/>
          </p:cNvSpPr>
          <p:nvPr/>
        </p:nvSpPr>
        <p:spPr>
          <a:xfrm>
            <a:off x="11455806" y="4610100"/>
            <a:ext cx="762000" cy="2429914"/>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Hide</a:t>
            </a:r>
            <a:endParaRPr kumimoji="0" lang="en-US" b="1" i="0" u="none" strike="noStrike" kern="1200" cap="none" spc="0" normalizeH="0" baseline="0" noProof="0" dirty="0">
              <a:ln>
                <a:noFill/>
              </a:ln>
              <a:solidFill>
                <a:schemeClr val="accent3"/>
              </a:solidFill>
              <a:effectLst/>
              <a:uLnTx/>
              <a:uFillTx/>
            </a:endParaRPr>
          </a:p>
        </p:txBody>
      </p:sp>
      <p:cxnSp>
        <p:nvCxnSpPr>
          <p:cNvPr id="70" name="Curved Connector 69">
            <a:extLst>
              <a:ext uri="{FF2B5EF4-FFF2-40B4-BE49-F238E27FC236}">
                <a16:creationId xmlns:a16="http://schemas.microsoft.com/office/drawing/2014/main" id="{D7DFF097-0DF7-5844-A341-D39099061F67}"/>
              </a:ext>
            </a:extLst>
          </p:cNvPr>
          <p:cNvCxnSpPr>
            <a:cxnSpLocks/>
          </p:cNvCxnSpPr>
          <p:nvPr/>
        </p:nvCxnSpPr>
        <p:spPr>
          <a:xfrm rot="5400000">
            <a:off x="8221126" y="3910657"/>
            <a:ext cx="590690" cy="579597"/>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45250055-FC3C-094F-957F-3E65281E3D37}"/>
              </a:ext>
            </a:extLst>
          </p:cNvPr>
          <p:cNvCxnSpPr>
            <a:cxnSpLocks/>
          </p:cNvCxnSpPr>
          <p:nvPr/>
        </p:nvCxnSpPr>
        <p:spPr>
          <a:xfrm rot="16200000" flipV="1">
            <a:off x="9488990" y="4054682"/>
            <a:ext cx="487155" cy="24792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71E8011A-CBD7-B44C-970D-55662A47D47F}"/>
              </a:ext>
            </a:extLst>
          </p:cNvPr>
          <p:cNvCxnSpPr>
            <a:cxnSpLocks/>
          </p:cNvCxnSpPr>
          <p:nvPr/>
        </p:nvCxnSpPr>
        <p:spPr>
          <a:xfrm rot="16200000" flipV="1">
            <a:off x="10356884" y="4139178"/>
            <a:ext cx="626610" cy="315234"/>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A197FA09-3D30-204E-A389-F7CE7BBD3E38}"/>
              </a:ext>
            </a:extLst>
          </p:cNvPr>
          <p:cNvCxnSpPr>
            <a:cxnSpLocks/>
          </p:cNvCxnSpPr>
          <p:nvPr/>
        </p:nvCxnSpPr>
        <p:spPr>
          <a:xfrm rot="16200000" flipV="1">
            <a:off x="11197774" y="4074659"/>
            <a:ext cx="605401" cy="465481"/>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Using Interactive Grid Components: Actions Menu</a:t>
            </a:r>
          </a:p>
        </p:txBody>
      </p:sp>
      <p:sp>
        <p:nvSpPr>
          <p:cNvPr id="10" name="Rectangle 18"/>
          <p:cNvSpPr txBox="1">
            <a:spLocks noChangeArrowheads="1"/>
          </p:cNvSpPr>
          <p:nvPr/>
        </p:nvSpPr>
        <p:spPr>
          <a:xfrm>
            <a:off x="2208212" y="5801699"/>
            <a:ext cx="1447800" cy="569467"/>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Actions Menu</a:t>
            </a:r>
            <a:endParaRPr kumimoji="0" lang="en-US" b="1" i="0" u="none" strike="noStrike" kern="1200" cap="none" spc="0" normalizeH="0" baseline="0" noProof="0" dirty="0">
              <a:ln>
                <a:noFill/>
              </a:ln>
              <a:solidFill>
                <a:schemeClr val="accent3"/>
              </a:solidFill>
              <a:effectLst/>
              <a:uLnTx/>
              <a:uFillTx/>
            </a:endParaRPr>
          </a:p>
        </p:txBody>
      </p:sp>
      <p:sp>
        <p:nvSpPr>
          <p:cNvPr id="26" name="Rectangle 18"/>
          <p:cNvSpPr txBox="1">
            <a:spLocks noChangeArrowheads="1"/>
          </p:cNvSpPr>
          <p:nvPr/>
        </p:nvSpPr>
        <p:spPr>
          <a:xfrm>
            <a:off x="7085429" y="5315457"/>
            <a:ext cx="14478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Data Submenu</a:t>
            </a:r>
            <a:endParaRPr kumimoji="0" lang="en-US" b="1" i="0" u="none" strike="noStrike" kern="1200" cap="none" spc="0" normalizeH="0" baseline="0" noProof="0" dirty="0">
              <a:ln>
                <a:noFill/>
              </a:ln>
              <a:solidFill>
                <a:schemeClr val="accent3"/>
              </a:solidFill>
              <a:effectLst/>
              <a:uLnTx/>
              <a:uFillTx/>
            </a:endParaRPr>
          </a:p>
        </p:txBody>
      </p:sp>
      <p:sp>
        <p:nvSpPr>
          <p:cNvPr id="28" name="Rectangle 18"/>
          <p:cNvSpPr txBox="1">
            <a:spLocks noChangeArrowheads="1"/>
          </p:cNvSpPr>
          <p:nvPr/>
        </p:nvSpPr>
        <p:spPr>
          <a:xfrm>
            <a:off x="10283744" y="4094143"/>
            <a:ext cx="16764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Format Submenu</a:t>
            </a:r>
            <a:endParaRPr kumimoji="0" lang="en-US" b="1" i="0" u="none" strike="noStrike" kern="1200" cap="none" spc="0" normalizeH="0" baseline="0" noProof="0" dirty="0">
              <a:ln>
                <a:noFill/>
              </a:ln>
              <a:solidFill>
                <a:schemeClr val="accent3"/>
              </a:solidFill>
              <a:effectLst/>
              <a:uLnTx/>
              <a:uFillTx/>
            </a:endParaRPr>
          </a:p>
        </p:txBody>
      </p:sp>
      <p:pic>
        <p:nvPicPr>
          <p:cNvPr id="4" name="Picture 3">
            <a:extLst>
              <a:ext uri="{FF2B5EF4-FFF2-40B4-BE49-F238E27FC236}">
                <a16:creationId xmlns:a16="http://schemas.microsoft.com/office/drawing/2014/main" id="{4422C4A2-4A70-4241-A1A5-96CD6E87E6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815" y="931331"/>
            <a:ext cx="6254936" cy="4701037"/>
          </a:xfrm>
          <a:prstGeom prst="rect">
            <a:avLst/>
          </a:prstGeom>
          <a:ln>
            <a:solidFill>
              <a:schemeClr val="tx1"/>
            </a:solidFill>
          </a:ln>
        </p:spPr>
      </p:pic>
      <p:pic>
        <p:nvPicPr>
          <p:cNvPr id="8" name="Picture 7">
            <a:extLst>
              <a:ext uri="{FF2B5EF4-FFF2-40B4-BE49-F238E27FC236}">
                <a16:creationId xmlns:a16="http://schemas.microsoft.com/office/drawing/2014/main" id="{0ED90417-C395-B04A-8396-92D3237FA7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15005" y="1143000"/>
            <a:ext cx="3102557" cy="3844886"/>
          </a:xfrm>
          <a:prstGeom prst="rect">
            <a:avLst/>
          </a:prstGeom>
          <a:ln>
            <a:solidFill>
              <a:schemeClr val="tx1"/>
            </a:solidFill>
          </a:ln>
        </p:spPr>
      </p:pic>
      <p:cxnSp>
        <p:nvCxnSpPr>
          <p:cNvPr id="16" name="Curved Connector 15">
            <a:extLst>
              <a:ext uri="{FF2B5EF4-FFF2-40B4-BE49-F238E27FC236}">
                <a16:creationId xmlns:a16="http://schemas.microsoft.com/office/drawing/2014/main" id="{8307C751-A62C-DD4E-8C02-944228E9A292}"/>
              </a:ext>
            </a:extLst>
          </p:cNvPr>
          <p:cNvCxnSpPr>
            <a:cxnSpLocks/>
          </p:cNvCxnSpPr>
          <p:nvPr/>
        </p:nvCxnSpPr>
        <p:spPr>
          <a:xfrm flipV="1">
            <a:off x="3656012" y="5357202"/>
            <a:ext cx="762000" cy="569467"/>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19B8D4C-B7D9-E349-9228-A4CC1CBDDA8D}"/>
              </a:ext>
            </a:extLst>
          </p:cNvPr>
          <p:cNvCxnSpPr>
            <a:cxnSpLocks/>
          </p:cNvCxnSpPr>
          <p:nvPr/>
        </p:nvCxnSpPr>
        <p:spPr>
          <a:xfrm rot="16200000" flipV="1">
            <a:off x="6240725" y="4419599"/>
            <a:ext cx="854967" cy="838201"/>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F1F76E7E-D91A-A440-9CB5-21ADDC65C48D}"/>
              </a:ext>
            </a:extLst>
          </p:cNvPr>
          <p:cNvCxnSpPr>
            <a:cxnSpLocks/>
          </p:cNvCxnSpPr>
          <p:nvPr/>
        </p:nvCxnSpPr>
        <p:spPr>
          <a:xfrm rot="16200000" flipV="1">
            <a:off x="9845687" y="3483042"/>
            <a:ext cx="832951" cy="43056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Using Charts in an Interactive Grid</a:t>
            </a:r>
          </a:p>
        </p:txBody>
      </p:sp>
      <p:pic>
        <p:nvPicPr>
          <p:cNvPr id="4" name="Picture 3">
            <a:extLst>
              <a:ext uri="{FF2B5EF4-FFF2-40B4-BE49-F238E27FC236}">
                <a16:creationId xmlns:a16="http://schemas.microsoft.com/office/drawing/2014/main" id="{9FDE1F7A-DF50-1C45-95F3-F067AAD9D8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89612" y="761999"/>
            <a:ext cx="6051868" cy="3900093"/>
          </a:xfrm>
          <a:prstGeom prst="rect">
            <a:avLst/>
          </a:prstGeom>
          <a:ln>
            <a:solidFill>
              <a:schemeClr val="accent1"/>
            </a:solidFill>
          </a:ln>
        </p:spPr>
      </p:pic>
      <p:pic>
        <p:nvPicPr>
          <p:cNvPr id="8" name="Picture 7">
            <a:extLst>
              <a:ext uri="{FF2B5EF4-FFF2-40B4-BE49-F238E27FC236}">
                <a16:creationId xmlns:a16="http://schemas.microsoft.com/office/drawing/2014/main" id="{371256E9-B408-4D49-9948-2D5D2087D9D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4212" y="3391651"/>
            <a:ext cx="7924800" cy="2744967"/>
          </a:xfrm>
          <a:prstGeom prst="rect">
            <a:avLst/>
          </a:prstGeom>
          <a:ln>
            <a:solidFill>
              <a:schemeClr val="accent1"/>
            </a:solidFill>
          </a:ln>
        </p:spPr>
      </p:pic>
      <p:sp>
        <p:nvSpPr>
          <p:cNvPr id="22" name="Oval 144">
            <a:extLst>
              <a:ext uri="{FF2B5EF4-FFF2-40B4-BE49-F238E27FC236}">
                <a16:creationId xmlns:a16="http://schemas.microsoft.com/office/drawing/2014/main" id="{27E31FFE-94DA-0E4F-B197-3250287CC331}"/>
              </a:ext>
            </a:extLst>
          </p:cNvPr>
          <p:cNvSpPr>
            <a:spLocks noChangeArrowheads="1"/>
          </p:cNvSpPr>
          <p:nvPr/>
        </p:nvSpPr>
        <p:spPr bwMode="blackWhite">
          <a:xfrm>
            <a:off x="10437812" y="11341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ADF8526F-CA3E-FF4C-A9B1-06C777D4D05D}"/>
              </a:ext>
            </a:extLst>
          </p:cNvPr>
          <p:cNvSpPr>
            <a:spLocks noChangeArrowheads="1"/>
          </p:cNvSpPr>
          <p:nvPr/>
        </p:nvSpPr>
        <p:spPr bwMode="blackWhite">
          <a:xfrm>
            <a:off x="2374581" y="3429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Using Charts in an Interactive Grid</a:t>
            </a:r>
          </a:p>
        </p:txBody>
      </p:sp>
      <p:pic>
        <p:nvPicPr>
          <p:cNvPr id="8" name="Picture 7">
            <a:extLst>
              <a:ext uri="{FF2B5EF4-FFF2-40B4-BE49-F238E27FC236}">
                <a16:creationId xmlns:a16="http://schemas.microsoft.com/office/drawing/2014/main" id="{6A567CCF-48C7-DB48-885E-AC7CF0CDBB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1308" y="762000"/>
            <a:ext cx="5519737" cy="4343400"/>
          </a:xfrm>
          <a:prstGeom prst="rect">
            <a:avLst/>
          </a:prstGeom>
          <a:ln>
            <a:solidFill>
              <a:srgbClr val="FF0000"/>
            </a:solidFill>
          </a:ln>
        </p:spPr>
      </p:pic>
      <p:pic>
        <p:nvPicPr>
          <p:cNvPr id="10" name="Picture 9">
            <a:extLst>
              <a:ext uri="{FF2B5EF4-FFF2-40B4-BE49-F238E27FC236}">
                <a16:creationId xmlns:a16="http://schemas.microsoft.com/office/drawing/2014/main" id="{08E17BAC-CE5C-B44F-9687-E52D191E107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90155" y="2813684"/>
            <a:ext cx="8189814" cy="3520441"/>
          </a:xfrm>
          <a:prstGeom prst="rect">
            <a:avLst/>
          </a:prstGeom>
          <a:ln>
            <a:solidFill>
              <a:srgbClr val="FF0000"/>
            </a:solidFill>
          </a:ln>
        </p:spPr>
      </p:pic>
      <p:sp>
        <p:nvSpPr>
          <p:cNvPr id="23" name="Oval 144">
            <a:extLst>
              <a:ext uri="{FF2B5EF4-FFF2-40B4-BE49-F238E27FC236}">
                <a16:creationId xmlns:a16="http://schemas.microsoft.com/office/drawing/2014/main" id="{FF8DF178-4500-3646-B933-567F29FCB751}"/>
              </a:ext>
            </a:extLst>
          </p:cNvPr>
          <p:cNvSpPr>
            <a:spLocks noChangeArrowheads="1"/>
          </p:cNvSpPr>
          <p:nvPr/>
        </p:nvSpPr>
        <p:spPr bwMode="blackWhite">
          <a:xfrm>
            <a:off x="4514769" y="762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5" name="Rectangle 18">
            <a:extLst>
              <a:ext uri="{FF2B5EF4-FFF2-40B4-BE49-F238E27FC236}">
                <a16:creationId xmlns:a16="http://schemas.microsoft.com/office/drawing/2014/main" id="{496DD13C-2103-0040-B71D-A7F84DE65A4C}"/>
              </a:ext>
            </a:extLst>
          </p:cNvPr>
          <p:cNvSpPr txBox="1">
            <a:spLocks noChangeArrowheads="1"/>
          </p:cNvSpPr>
          <p:nvPr/>
        </p:nvSpPr>
        <p:spPr>
          <a:xfrm>
            <a:off x="7061162" y="2323147"/>
            <a:ext cx="14478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Chart View</a:t>
            </a:r>
            <a:endParaRPr kumimoji="0" lang="en-US" b="1" i="0" u="none" strike="noStrike" kern="1200" cap="none" spc="0" normalizeH="0" baseline="0" noProof="0" dirty="0">
              <a:ln>
                <a:noFill/>
              </a:ln>
              <a:solidFill>
                <a:schemeClr val="accent3"/>
              </a:solidFill>
              <a:effectLst/>
              <a:uLnTx/>
              <a:uFillTx/>
            </a:endParaRPr>
          </a:p>
        </p:txBody>
      </p:sp>
      <p:cxnSp>
        <p:nvCxnSpPr>
          <p:cNvPr id="26" name="Curved Connector 25">
            <a:extLst>
              <a:ext uri="{FF2B5EF4-FFF2-40B4-BE49-F238E27FC236}">
                <a16:creationId xmlns:a16="http://schemas.microsoft.com/office/drawing/2014/main" id="{021A4445-528E-EF4E-895E-9E1447DD7F17}"/>
              </a:ext>
            </a:extLst>
          </p:cNvPr>
          <p:cNvCxnSpPr>
            <a:cxnSpLocks/>
          </p:cNvCxnSpPr>
          <p:nvPr/>
        </p:nvCxnSpPr>
        <p:spPr>
          <a:xfrm rot="5400000">
            <a:off x="6816357" y="2691079"/>
            <a:ext cx="767556" cy="53175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50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604793" y="31242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7: Managing and Customizing </a:t>
            </a:r>
          </a:p>
          <a:p>
            <a:r>
              <a:rPr lang="en-US" sz="4800" b="1" dirty="0"/>
              <a:t>             Interactive Grids</a:t>
            </a:r>
          </a:p>
        </p:txBody>
      </p:sp>
    </p:spTree>
    <p:extLst>
      <p:ext uri="{BB962C8B-B14F-4D97-AF65-F5344CB8AC3E}">
        <p14:creationId xmlns:p14="http://schemas.microsoft.com/office/powerpoint/2010/main" val="143394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Changing the Column Display in an Interactive Grid</a:t>
            </a:r>
          </a:p>
        </p:txBody>
      </p:sp>
      <p:pic>
        <p:nvPicPr>
          <p:cNvPr id="4" name="Picture 3">
            <a:extLst>
              <a:ext uri="{FF2B5EF4-FFF2-40B4-BE49-F238E27FC236}">
                <a16:creationId xmlns:a16="http://schemas.microsoft.com/office/drawing/2014/main" id="{62CC1D5A-5A4F-7942-B289-CA56CCFD1C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812" y="784860"/>
            <a:ext cx="11333972" cy="3242042"/>
          </a:xfrm>
          <a:prstGeom prst="rect">
            <a:avLst/>
          </a:prstGeom>
          <a:ln>
            <a:solidFill>
              <a:srgbClr val="FF0000"/>
            </a:solidFill>
          </a:ln>
        </p:spPr>
      </p:pic>
      <p:pic>
        <p:nvPicPr>
          <p:cNvPr id="6" name="Picture 5">
            <a:extLst>
              <a:ext uri="{FF2B5EF4-FFF2-40B4-BE49-F238E27FC236}">
                <a16:creationId xmlns:a16="http://schemas.microsoft.com/office/drawing/2014/main" id="{B1749B8A-1F53-D340-8A1C-79229ACE85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7409" y="2413501"/>
            <a:ext cx="6020139" cy="3803263"/>
          </a:xfrm>
          <a:prstGeom prst="rect">
            <a:avLst/>
          </a:prstGeom>
          <a:ln>
            <a:solidFill>
              <a:srgbClr val="FF0000"/>
            </a:solidFill>
          </a:ln>
        </p:spPr>
      </p:pic>
      <p:sp>
        <p:nvSpPr>
          <p:cNvPr id="26" name="Oval 144">
            <a:extLst>
              <a:ext uri="{FF2B5EF4-FFF2-40B4-BE49-F238E27FC236}">
                <a16:creationId xmlns:a16="http://schemas.microsoft.com/office/drawing/2014/main" id="{6BE2474A-A1D1-CC4D-99FA-D9EF62FBFE91}"/>
              </a:ext>
            </a:extLst>
          </p:cNvPr>
          <p:cNvSpPr>
            <a:spLocks noChangeArrowheads="1"/>
          </p:cNvSpPr>
          <p:nvPr/>
        </p:nvSpPr>
        <p:spPr bwMode="blackWhite">
          <a:xfrm>
            <a:off x="5256212" y="7524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a:t>
            </a:r>
          </a:p>
        </p:txBody>
      </p:sp>
      <p:sp>
        <p:nvSpPr>
          <p:cNvPr id="32" name="Oval 144">
            <a:extLst>
              <a:ext uri="{FF2B5EF4-FFF2-40B4-BE49-F238E27FC236}">
                <a16:creationId xmlns:a16="http://schemas.microsoft.com/office/drawing/2014/main" id="{6844BE7D-86AC-7A43-B767-49DE40010995}"/>
              </a:ext>
            </a:extLst>
          </p:cNvPr>
          <p:cNvSpPr>
            <a:spLocks noChangeArrowheads="1"/>
          </p:cNvSpPr>
          <p:nvPr/>
        </p:nvSpPr>
        <p:spPr bwMode="blackWhite">
          <a:xfrm>
            <a:off x="9752012" y="30638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Changing the Column Display in an Interactive Grid</a:t>
            </a:r>
          </a:p>
        </p:txBody>
      </p:sp>
      <p:sp>
        <p:nvSpPr>
          <p:cNvPr id="18" name="Rectangle 18"/>
          <p:cNvSpPr txBox="1">
            <a:spLocks noChangeArrowheads="1"/>
          </p:cNvSpPr>
          <p:nvPr/>
        </p:nvSpPr>
        <p:spPr>
          <a:xfrm>
            <a:off x="514984" y="5335093"/>
            <a:ext cx="1981200" cy="69342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Adjusting the column display order</a:t>
            </a:r>
            <a:endParaRPr kumimoji="0" lang="en-US" b="1" i="0" u="none" strike="noStrike" kern="1200" cap="none" spc="0" normalizeH="0" baseline="0" noProof="0" dirty="0">
              <a:ln>
                <a:noFill/>
              </a:ln>
              <a:solidFill>
                <a:schemeClr val="accent3"/>
              </a:solidFill>
              <a:effectLst/>
              <a:uLnTx/>
              <a:uFillTx/>
            </a:endParaRPr>
          </a:p>
        </p:txBody>
      </p:sp>
      <p:sp>
        <p:nvSpPr>
          <p:cNvPr id="20" name="Rectangle 18"/>
          <p:cNvSpPr txBox="1">
            <a:spLocks noChangeArrowheads="1"/>
          </p:cNvSpPr>
          <p:nvPr/>
        </p:nvSpPr>
        <p:spPr>
          <a:xfrm>
            <a:off x="4439561" y="5386705"/>
            <a:ext cx="1789367" cy="425504"/>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Toggling the columns button</a:t>
            </a:r>
            <a:endParaRPr kumimoji="0" lang="en-US" b="1" i="0" u="none" strike="noStrike" kern="1200" cap="none" spc="0" normalizeH="0" baseline="0" noProof="0" dirty="0">
              <a:ln>
                <a:noFill/>
              </a:ln>
              <a:solidFill>
                <a:schemeClr val="accent3"/>
              </a:solidFill>
              <a:effectLst/>
              <a:uLnTx/>
              <a:uFillTx/>
            </a:endParaRPr>
          </a:p>
        </p:txBody>
      </p:sp>
      <p:pic>
        <p:nvPicPr>
          <p:cNvPr id="27" name="Picture 26">
            <a:extLst>
              <a:ext uri="{FF2B5EF4-FFF2-40B4-BE49-F238E27FC236}">
                <a16:creationId xmlns:a16="http://schemas.microsoft.com/office/drawing/2014/main" id="{F4D9C836-F514-7745-89C5-D8CE9B8A26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5841" y="2091883"/>
            <a:ext cx="7645971" cy="2220084"/>
          </a:xfrm>
          <a:prstGeom prst="rect">
            <a:avLst/>
          </a:prstGeom>
          <a:ln>
            <a:solidFill>
              <a:srgbClr val="FF0000"/>
            </a:solidFill>
          </a:ln>
        </p:spPr>
      </p:pic>
      <p:pic>
        <p:nvPicPr>
          <p:cNvPr id="16" name="Picture 15">
            <a:extLst>
              <a:ext uri="{FF2B5EF4-FFF2-40B4-BE49-F238E27FC236}">
                <a16:creationId xmlns:a16="http://schemas.microsoft.com/office/drawing/2014/main" id="{05D9DE45-8C60-054B-ACAB-73B1D23D41F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4984" y="762000"/>
            <a:ext cx="1981200" cy="3962400"/>
          </a:xfrm>
          <a:prstGeom prst="rect">
            <a:avLst/>
          </a:prstGeom>
          <a:ln>
            <a:solidFill>
              <a:srgbClr val="FF0000"/>
            </a:solidFill>
          </a:ln>
        </p:spPr>
      </p:pic>
      <p:pic>
        <p:nvPicPr>
          <p:cNvPr id="30" name="Picture 29">
            <a:extLst>
              <a:ext uri="{FF2B5EF4-FFF2-40B4-BE49-F238E27FC236}">
                <a16:creationId xmlns:a16="http://schemas.microsoft.com/office/drawing/2014/main" id="{D4E71424-D802-E641-8994-EB755EC86C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15822" y="1377386"/>
            <a:ext cx="2097192" cy="4659488"/>
          </a:xfrm>
          <a:prstGeom prst="rect">
            <a:avLst/>
          </a:prstGeom>
          <a:ln>
            <a:solidFill>
              <a:srgbClr val="FF0000"/>
            </a:solidFill>
          </a:ln>
        </p:spPr>
      </p:pic>
      <p:sp>
        <p:nvSpPr>
          <p:cNvPr id="31" name="TextBox 30">
            <a:extLst>
              <a:ext uri="{FF2B5EF4-FFF2-40B4-BE49-F238E27FC236}">
                <a16:creationId xmlns:a16="http://schemas.microsoft.com/office/drawing/2014/main" id="{3D037901-C9EA-5C4C-98BA-BF030A929671}"/>
              </a:ext>
            </a:extLst>
          </p:cNvPr>
          <p:cNvSpPr txBox="1"/>
          <p:nvPr/>
        </p:nvSpPr>
        <p:spPr>
          <a:xfrm>
            <a:off x="8938260" y="4869180"/>
            <a:ext cx="0" cy="0"/>
          </a:xfrm>
          <a:prstGeom prst="rect">
            <a:avLst/>
          </a:prstGeom>
          <a:noFill/>
        </p:spPr>
        <p:txBody>
          <a:bodyPr wrap="none" lIns="0" tIns="0" rIns="0" bIns="0" rtlCol="0">
            <a:noAutofit/>
          </a:bodyPr>
          <a:lstStyle/>
          <a:p>
            <a:pPr>
              <a:lnSpc>
                <a:spcPct val="90000"/>
              </a:lnSpc>
            </a:pPr>
            <a:endParaRPr lang="en-US" dirty="0"/>
          </a:p>
        </p:txBody>
      </p:sp>
      <p:sp>
        <p:nvSpPr>
          <p:cNvPr id="33" name="Oval 144">
            <a:extLst>
              <a:ext uri="{FF2B5EF4-FFF2-40B4-BE49-F238E27FC236}">
                <a16:creationId xmlns:a16="http://schemas.microsoft.com/office/drawing/2014/main" id="{6247998E-9F01-A449-A1A6-479DD9A64B02}"/>
              </a:ext>
            </a:extLst>
          </p:cNvPr>
          <p:cNvSpPr>
            <a:spLocks noChangeArrowheads="1"/>
          </p:cNvSpPr>
          <p:nvPr/>
        </p:nvSpPr>
        <p:spPr bwMode="blackWhite">
          <a:xfrm>
            <a:off x="1575591" y="80637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3</a:t>
            </a:r>
          </a:p>
        </p:txBody>
      </p:sp>
      <p:sp>
        <p:nvSpPr>
          <p:cNvPr id="35" name="Oval 144">
            <a:extLst>
              <a:ext uri="{FF2B5EF4-FFF2-40B4-BE49-F238E27FC236}">
                <a16:creationId xmlns:a16="http://schemas.microsoft.com/office/drawing/2014/main" id="{0D28F7E9-4D12-4E45-85E0-0750E992FF36}"/>
              </a:ext>
            </a:extLst>
          </p:cNvPr>
          <p:cNvSpPr>
            <a:spLocks noChangeArrowheads="1"/>
          </p:cNvSpPr>
          <p:nvPr/>
        </p:nvSpPr>
        <p:spPr bwMode="blackWhite">
          <a:xfrm>
            <a:off x="2269941" y="502158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4</a:t>
            </a:r>
          </a:p>
        </p:txBody>
      </p:sp>
      <p:cxnSp>
        <p:nvCxnSpPr>
          <p:cNvPr id="36" name="Curved Connector 35">
            <a:extLst>
              <a:ext uri="{FF2B5EF4-FFF2-40B4-BE49-F238E27FC236}">
                <a16:creationId xmlns:a16="http://schemas.microsoft.com/office/drawing/2014/main" id="{D2CFC372-0E39-3A4D-A6DE-47FA7D9BB7B4}"/>
              </a:ext>
            </a:extLst>
          </p:cNvPr>
          <p:cNvCxnSpPr>
            <a:cxnSpLocks/>
          </p:cNvCxnSpPr>
          <p:nvPr/>
        </p:nvCxnSpPr>
        <p:spPr>
          <a:xfrm rot="16200000" flipV="1">
            <a:off x="695334" y="4812814"/>
            <a:ext cx="770713" cy="27384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47ABF939-DD80-5944-8904-2BF446C3DEA9}"/>
              </a:ext>
            </a:extLst>
          </p:cNvPr>
          <p:cNvCxnSpPr>
            <a:cxnSpLocks/>
          </p:cNvCxnSpPr>
          <p:nvPr/>
        </p:nvCxnSpPr>
        <p:spPr>
          <a:xfrm rot="10800000" flipV="1">
            <a:off x="3355447" y="5480614"/>
            <a:ext cx="960394" cy="343508"/>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7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Column Filter</a:t>
            </a:r>
          </a:p>
        </p:txBody>
      </p:sp>
      <p:cxnSp>
        <p:nvCxnSpPr>
          <p:cNvPr id="9" name="Straight Arrow Connector 8"/>
          <p:cNvCxnSpPr>
            <a:cxnSpLocks noChangeShapeType="1"/>
          </p:cNvCxnSpPr>
          <p:nvPr/>
        </p:nvCxnSpPr>
        <p:spPr bwMode="auto">
          <a:xfrm flipV="1">
            <a:off x="11665338" y="4093130"/>
            <a:ext cx="13653" cy="1600200"/>
          </a:xfrm>
          <a:prstGeom prst="straightConnector1">
            <a:avLst/>
          </a:prstGeom>
          <a:noFill/>
          <a:ln w="28575" algn="ctr">
            <a:solidFill>
              <a:schemeClr val="accent1"/>
            </a:solidFill>
            <a:round/>
            <a:headEnd/>
            <a:tailEnd type="none" w="lg" len="lg"/>
          </a:ln>
        </p:spPr>
      </p:cxnSp>
      <p:sp>
        <p:nvSpPr>
          <p:cNvPr id="29" name="Rectangle 18"/>
          <p:cNvSpPr txBox="1">
            <a:spLocks noChangeArrowheads="1"/>
          </p:cNvSpPr>
          <p:nvPr/>
        </p:nvSpPr>
        <p:spPr>
          <a:xfrm>
            <a:off x="628264" y="4893230"/>
            <a:ext cx="4054989" cy="5334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b="1" dirty="0">
                <a:solidFill>
                  <a:schemeClr val="accent3"/>
                </a:solidFill>
              </a:rPr>
              <a:t>Projects with budget greater than 1000 are displayed</a:t>
            </a:r>
            <a:endParaRPr kumimoji="0" lang="en-US" b="1" i="0" u="none" strike="noStrike" kern="1200" cap="none" spc="0" normalizeH="0" baseline="0" noProof="0" dirty="0">
              <a:ln>
                <a:noFill/>
              </a:ln>
              <a:solidFill>
                <a:schemeClr val="accent3"/>
              </a:solidFill>
              <a:effectLst/>
              <a:uLnTx/>
              <a:uFillTx/>
            </a:endParaRPr>
          </a:p>
        </p:txBody>
      </p:sp>
      <p:cxnSp>
        <p:nvCxnSpPr>
          <p:cNvPr id="30" name="Curved Connector 29"/>
          <p:cNvCxnSpPr>
            <a:cxnSpLocks/>
          </p:cNvCxnSpPr>
          <p:nvPr/>
        </p:nvCxnSpPr>
        <p:spPr>
          <a:xfrm flipV="1">
            <a:off x="4418012" y="4419600"/>
            <a:ext cx="856942" cy="661846"/>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5BB0CD8-60E8-7C4F-AA20-7D00FC965A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264" y="825991"/>
            <a:ext cx="5661720" cy="2303438"/>
          </a:xfrm>
          <a:prstGeom prst="rect">
            <a:avLst/>
          </a:prstGeom>
          <a:ln>
            <a:solidFill>
              <a:schemeClr val="tx1"/>
            </a:solidFill>
          </a:ln>
        </p:spPr>
      </p:pic>
      <p:pic>
        <p:nvPicPr>
          <p:cNvPr id="10" name="Picture 9">
            <a:extLst>
              <a:ext uri="{FF2B5EF4-FFF2-40B4-BE49-F238E27FC236}">
                <a16:creationId xmlns:a16="http://schemas.microsoft.com/office/drawing/2014/main" id="{1AA2F754-646E-1B45-A524-A87722EEF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17592" y="781041"/>
            <a:ext cx="5297539" cy="3312089"/>
          </a:xfrm>
          <a:prstGeom prst="rect">
            <a:avLst/>
          </a:prstGeom>
          <a:ln>
            <a:solidFill>
              <a:schemeClr val="accent1"/>
            </a:solidFill>
          </a:ln>
        </p:spPr>
      </p:pic>
      <p:pic>
        <p:nvPicPr>
          <p:cNvPr id="15" name="Picture 14">
            <a:extLst>
              <a:ext uri="{FF2B5EF4-FFF2-40B4-BE49-F238E27FC236}">
                <a16:creationId xmlns:a16="http://schemas.microsoft.com/office/drawing/2014/main" id="{38FD55A6-A97B-424A-95D3-90EB36D548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32412" y="3238722"/>
            <a:ext cx="5900735" cy="3116585"/>
          </a:xfrm>
          <a:prstGeom prst="rect">
            <a:avLst/>
          </a:prstGeom>
          <a:ln>
            <a:solidFill>
              <a:schemeClr val="accent1"/>
            </a:solidFill>
          </a:ln>
        </p:spPr>
      </p:pic>
      <p:sp>
        <p:nvSpPr>
          <p:cNvPr id="22" name="Oval 144">
            <a:extLst>
              <a:ext uri="{FF2B5EF4-FFF2-40B4-BE49-F238E27FC236}">
                <a16:creationId xmlns:a16="http://schemas.microsoft.com/office/drawing/2014/main" id="{279C2467-2D73-4047-A3AF-B7C627355854}"/>
              </a:ext>
            </a:extLst>
          </p:cNvPr>
          <p:cNvSpPr>
            <a:spLocks noChangeArrowheads="1"/>
          </p:cNvSpPr>
          <p:nvPr/>
        </p:nvSpPr>
        <p:spPr bwMode="blackWhite">
          <a:xfrm>
            <a:off x="5609877" y="91916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8C4D1BF9-2F55-9C47-8C87-181D79BA077E}"/>
              </a:ext>
            </a:extLst>
          </p:cNvPr>
          <p:cNvSpPr>
            <a:spLocks noChangeArrowheads="1"/>
          </p:cNvSpPr>
          <p:nvPr/>
        </p:nvSpPr>
        <p:spPr bwMode="blackWhite">
          <a:xfrm>
            <a:off x="9675812" y="8509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8" name="Straight Arrow Connector 27">
            <a:extLst>
              <a:ext uri="{FF2B5EF4-FFF2-40B4-BE49-F238E27FC236}">
                <a16:creationId xmlns:a16="http://schemas.microsoft.com/office/drawing/2014/main" id="{16C64CE5-EE0C-794C-83EC-E8350A62A7A1}"/>
              </a:ext>
            </a:extLst>
          </p:cNvPr>
          <p:cNvCxnSpPr>
            <a:cxnSpLocks noChangeShapeType="1"/>
          </p:cNvCxnSpPr>
          <p:nvPr/>
        </p:nvCxnSpPr>
        <p:spPr bwMode="auto">
          <a:xfrm flipH="1">
            <a:off x="11233147" y="5703789"/>
            <a:ext cx="445845" cy="0"/>
          </a:xfrm>
          <a:prstGeom prst="straightConnector1">
            <a:avLst/>
          </a:prstGeom>
          <a:noFill/>
          <a:ln w="28575" algn="ctr">
            <a:solidFill>
              <a:schemeClr val="accent1"/>
            </a:solidFill>
            <a:round/>
            <a:headEnd/>
            <a:tailEnd type="triangle" w="lg" len="lg"/>
          </a:ln>
        </p:spPr>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Highlighting to an Interactive Grid</a:t>
            </a:r>
          </a:p>
        </p:txBody>
      </p:sp>
      <p:cxnSp>
        <p:nvCxnSpPr>
          <p:cNvPr id="17" name="Straight Arrow Connector 16"/>
          <p:cNvCxnSpPr>
            <a:cxnSpLocks noChangeShapeType="1"/>
          </p:cNvCxnSpPr>
          <p:nvPr/>
        </p:nvCxnSpPr>
        <p:spPr bwMode="auto">
          <a:xfrm flipH="1">
            <a:off x="5351763" y="2600222"/>
            <a:ext cx="891974" cy="0"/>
          </a:xfrm>
          <a:prstGeom prst="straightConnector1">
            <a:avLst/>
          </a:prstGeom>
          <a:noFill/>
          <a:ln w="28575" algn="ctr">
            <a:solidFill>
              <a:schemeClr val="accent1"/>
            </a:solidFill>
            <a:round/>
            <a:headEnd/>
            <a:tailEnd type="triangle" w="lg" len="lg"/>
          </a:ln>
        </p:spPr>
      </p:cxnSp>
      <p:sp>
        <p:nvSpPr>
          <p:cNvPr id="47" name="Rectangle 18"/>
          <p:cNvSpPr txBox="1">
            <a:spLocks noChangeArrowheads="1"/>
          </p:cNvSpPr>
          <p:nvPr/>
        </p:nvSpPr>
        <p:spPr>
          <a:xfrm>
            <a:off x="629595" y="4771582"/>
            <a:ext cx="3657600" cy="5334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dirty="0">
                <a:solidFill>
                  <a:schemeClr val="accent3"/>
                </a:solidFill>
              </a:rPr>
              <a:t>Rows with project cost greater than 500 are highlighted</a:t>
            </a:r>
            <a:endParaRPr kumimoji="0" lang="en-US" sz="2000" b="1" i="0" u="none" strike="noStrike" kern="1200" cap="none" spc="0" normalizeH="0" baseline="0" noProof="0" dirty="0">
              <a:ln>
                <a:noFill/>
              </a:ln>
              <a:solidFill>
                <a:schemeClr val="accent3"/>
              </a:solidFill>
              <a:effectLst/>
              <a:uLnTx/>
              <a:uFillTx/>
            </a:endParaRPr>
          </a:p>
        </p:txBody>
      </p:sp>
      <p:cxnSp>
        <p:nvCxnSpPr>
          <p:cNvPr id="48" name="Curved Connector 47"/>
          <p:cNvCxnSpPr>
            <a:cxnSpLocks/>
          </p:cNvCxnSpPr>
          <p:nvPr/>
        </p:nvCxnSpPr>
        <p:spPr>
          <a:xfrm rot="5400000" flipH="1" flipV="1">
            <a:off x="2742947" y="4386853"/>
            <a:ext cx="544103" cy="304799"/>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DDEA2D5-DBAE-B14D-8EBE-912AFC6AF8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3737" y="843526"/>
            <a:ext cx="5719123" cy="3967777"/>
          </a:xfrm>
          <a:prstGeom prst="rect">
            <a:avLst/>
          </a:prstGeom>
          <a:ln>
            <a:solidFill>
              <a:schemeClr val="accent1"/>
            </a:solidFill>
          </a:ln>
        </p:spPr>
      </p:pic>
      <p:pic>
        <p:nvPicPr>
          <p:cNvPr id="21" name="Picture 20">
            <a:extLst>
              <a:ext uri="{FF2B5EF4-FFF2-40B4-BE49-F238E27FC236}">
                <a16:creationId xmlns:a16="http://schemas.microsoft.com/office/drawing/2014/main" id="{8ED81217-EB77-4F4D-8024-D71A091FD2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3432" y="879116"/>
            <a:ext cx="4978330" cy="3349984"/>
          </a:xfrm>
          <a:prstGeom prst="rect">
            <a:avLst/>
          </a:prstGeom>
          <a:ln>
            <a:solidFill>
              <a:srgbClr val="FF0000"/>
            </a:solidFill>
          </a:ln>
        </p:spPr>
      </p:pic>
      <p:pic>
        <p:nvPicPr>
          <p:cNvPr id="22" name="Picture 21">
            <a:extLst>
              <a:ext uri="{FF2B5EF4-FFF2-40B4-BE49-F238E27FC236}">
                <a16:creationId xmlns:a16="http://schemas.microsoft.com/office/drawing/2014/main" id="{E7441716-1552-A84B-9084-3D4BD887911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1" y="3261147"/>
            <a:ext cx="3657599" cy="3119718"/>
          </a:xfrm>
          <a:prstGeom prst="rect">
            <a:avLst/>
          </a:prstGeom>
          <a:ln>
            <a:solidFill>
              <a:schemeClr val="accent1"/>
            </a:solidFill>
          </a:ln>
        </p:spPr>
      </p:pic>
      <p:cxnSp>
        <p:nvCxnSpPr>
          <p:cNvPr id="30" name="Straight Arrow Connector 29">
            <a:extLst>
              <a:ext uri="{FF2B5EF4-FFF2-40B4-BE49-F238E27FC236}">
                <a16:creationId xmlns:a16="http://schemas.microsoft.com/office/drawing/2014/main" id="{DFB00BAE-D5CC-2344-994A-BE76B3D5F177}"/>
              </a:ext>
            </a:extLst>
          </p:cNvPr>
          <p:cNvCxnSpPr>
            <a:cxnSpLocks noChangeShapeType="1"/>
          </p:cNvCxnSpPr>
          <p:nvPr/>
        </p:nvCxnSpPr>
        <p:spPr bwMode="auto">
          <a:xfrm flipV="1">
            <a:off x="9883191" y="4805594"/>
            <a:ext cx="0" cy="757006"/>
          </a:xfrm>
          <a:prstGeom prst="straightConnector1">
            <a:avLst/>
          </a:prstGeom>
          <a:noFill/>
          <a:ln w="28575" algn="ctr">
            <a:solidFill>
              <a:schemeClr val="accent1"/>
            </a:solidFill>
            <a:round/>
            <a:headEnd/>
            <a:tailEnd type="triangle" w="lg" len="lg"/>
          </a:ln>
        </p:spPr>
      </p:cxnSp>
      <p:cxnSp>
        <p:nvCxnSpPr>
          <p:cNvPr id="31" name="Straight Arrow Connector 30">
            <a:extLst>
              <a:ext uri="{FF2B5EF4-FFF2-40B4-BE49-F238E27FC236}">
                <a16:creationId xmlns:a16="http://schemas.microsoft.com/office/drawing/2014/main" id="{2539D7C9-1D58-F34A-9B22-6B6022ED3A43}"/>
              </a:ext>
            </a:extLst>
          </p:cNvPr>
          <p:cNvCxnSpPr>
            <a:cxnSpLocks noChangeShapeType="1"/>
          </p:cNvCxnSpPr>
          <p:nvPr/>
        </p:nvCxnSpPr>
        <p:spPr bwMode="auto">
          <a:xfrm flipH="1">
            <a:off x="8211324" y="5562600"/>
            <a:ext cx="1671867" cy="0"/>
          </a:xfrm>
          <a:prstGeom prst="straightConnector1">
            <a:avLst/>
          </a:prstGeom>
          <a:noFill/>
          <a:ln w="28575" algn="ctr">
            <a:solidFill>
              <a:schemeClr val="accent1"/>
            </a:solidFill>
            <a:round/>
            <a:headEnd/>
            <a:tailEnd type="none" w="lg" len="lg"/>
          </a:ln>
        </p:spPr>
      </p:cxnSp>
      <p:sp>
        <p:nvSpPr>
          <p:cNvPr id="34" name="Oval 144">
            <a:extLst>
              <a:ext uri="{FF2B5EF4-FFF2-40B4-BE49-F238E27FC236}">
                <a16:creationId xmlns:a16="http://schemas.microsoft.com/office/drawing/2014/main" id="{C288A32D-B055-EF4D-B411-54AAE6492F16}"/>
              </a:ext>
            </a:extLst>
          </p:cNvPr>
          <p:cNvSpPr>
            <a:spLocks noChangeArrowheads="1"/>
          </p:cNvSpPr>
          <p:nvPr/>
        </p:nvSpPr>
        <p:spPr bwMode="blackWhite">
          <a:xfrm>
            <a:off x="9675812" y="8509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35" name="Oval 144">
            <a:extLst>
              <a:ext uri="{FF2B5EF4-FFF2-40B4-BE49-F238E27FC236}">
                <a16:creationId xmlns:a16="http://schemas.microsoft.com/office/drawing/2014/main" id="{2327BCC9-3263-3C40-8CA6-CC58F297ACFE}"/>
              </a:ext>
            </a:extLst>
          </p:cNvPr>
          <p:cNvSpPr>
            <a:spLocks noChangeArrowheads="1"/>
          </p:cNvSpPr>
          <p:nvPr/>
        </p:nvSpPr>
        <p:spPr bwMode="blackWhite">
          <a:xfrm>
            <a:off x="6853266" y="327203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Control Break in an Interactive Grid</a:t>
            </a:r>
          </a:p>
        </p:txBody>
      </p:sp>
      <p:cxnSp>
        <p:nvCxnSpPr>
          <p:cNvPr id="39" name="Straight Arrow Connector 38"/>
          <p:cNvCxnSpPr>
            <a:cxnSpLocks noChangeShapeType="1"/>
          </p:cNvCxnSpPr>
          <p:nvPr/>
        </p:nvCxnSpPr>
        <p:spPr bwMode="auto">
          <a:xfrm flipV="1">
            <a:off x="6932612" y="4674293"/>
            <a:ext cx="0" cy="788093"/>
          </a:xfrm>
          <a:prstGeom prst="straightConnector1">
            <a:avLst/>
          </a:prstGeom>
          <a:noFill/>
          <a:ln w="28575" algn="ctr">
            <a:solidFill>
              <a:schemeClr val="accent1"/>
            </a:solidFill>
            <a:round/>
            <a:headEnd/>
            <a:tailEnd type="none" w="lg" len="lg"/>
          </a:ln>
        </p:spPr>
      </p:cxnSp>
      <p:cxnSp>
        <p:nvCxnSpPr>
          <p:cNvPr id="43" name="Straight Arrow Connector 42"/>
          <p:cNvCxnSpPr>
            <a:cxnSpLocks noChangeShapeType="1"/>
          </p:cNvCxnSpPr>
          <p:nvPr/>
        </p:nvCxnSpPr>
        <p:spPr bwMode="auto">
          <a:xfrm flipH="1">
            <a:off x="5256213" y="5438372"/>
            <a:ext cx="1676399" cy="24014"/>
          </a:xfrm>
          <a:prstGeom prst="straightConnector1">
            <a:avLst/>
          </a:prstGeom>
          <a:noFill/>
          <a:ln w="28575" algn="ctr">
            <a:solidFill>
              <a:schemeClr val="accent1"/>
            </a:solidFill>
            <a:round/>
            <a:headEnd/>
            <a:tailEnd type="triangle" w="lg" len="lg"/>
          </a:ln>
        </p:spPr>
      </p:cxnSp>
      <p:sp>
        <p:nvSpPr>
          <p:cNvPr id="47" name="Rectangle 18"/>
          <p:cNvSpPr txBox="1">
            <a:spLocks noChangeArrowheads="1"/>
          </p:cNvSpPr>
          <p:nvPr/>
        </p:nvSpPr>
        <p:spPr>
          <a:xfrm>
            <a:off x="625307" y="1123950"/>
            <a:ext cx="3124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dirty="0">
                <a:solidFill>
                  <a:schemeClr val="accent3"/>
                </a:solidFill>
              </a:rPr>
              <a:t>Control break on projects</a:t>
            </a:r>
            <a:endParaRPr kumimoji="0" lang="en-US" sz="2000" b="1" i="0" u="none" strike="noStrike" kern="1200" cap="none" spc="0" normalizeH="0" baseline="0" noProof="0" dirty="0">
              <a:ln>
                <a:noFill/>
              </a:ln>
              <a:solidFill>
                <a:schemeClr val="accent3"/>
              </a:solidFill>
              <a:effectLst/>
              <a:uLnTx/>
              <a:uFillTx/>
            </a:endParaRPr>
          </a:p>
        </p:txBody>
      </p:sp>
      <p:cxnSp>
        <p:nvCxnSpPr>
          <p:cNvPr id="27" name="Curved Connector 26"/>
          <p:cNvCxnSpPr/>
          <p:nvPr/>
        </p:nvCxnSpPr>
        <p:spPr>
          <a:xfrm rot="16200000" flipH="1">
            <a:off x="1865312" y="1422399"/>
            <a:ext cx="533400" cy="4572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C9B121A-790E-BA4D-9C1C-0B2BEF79D8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9412" y="850900"/>
            <a:ext cx="6172200" cy="3823393"/>
          </a:xfrm>
          <a:prstGeom prst="rect">
            <a:avLst/>
          </a:prstGeom>
          <a:ln>
            <a:solidFill>
              <a:schemeClr val="accent1"/>
            </a:solidFill>
          </a:ln>
        </p:spPr>
      </p:pic>
      <p:pic>
        <p:nvPicPr>
          <p:cNvPr id="17" name="Picture 16">
            <a:extLst>
              <a:ext uri="{FF2B5EF4-FFF2-40B4-BE49-F238E27FC236}">
                <a16:creationId xmlns:a16="http://schemas.microsoft.com/office/drawing/2014/main" id="{AFD49B25-6EE8-0846-94F5-C3681DA6AB6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28038" y="3203670"/>
            <a:ext cx="3654566" cy="3159258"/>
          </a:xfrm>
          <a:prstGeom prst="rect">
            <a:avLst/>
          </a:prstGeom>
          <a:ln>
            <a:solidFill>
              <a:schemeClr val="accent1"/>
            </a:solidFill>
          </a:ln>
        </p:spPr>
      </p:pic>
      <p:pic>
        <p:nvPicPr>
          <p:cNvPr id="8" name="Picture 7">
            <a:extLst>
              <a:ext uri="{FF2B5EF4-FFF2-40B4-BE49-F238E27FC236}">
                <a16:creationId xmlns:a16="http://schemas.microsoft.com/office/drawing/2014/main" id="{97404091-8008-CA41-BE51-C4673500B5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484" y="1968499"/>
            <a:ext cx="4627729" cy="4185756"/>
          </a:xfrm>
          <a:prstGeom prst="rect">
            <a:avLst/>
          </a:prstGeom>
          <a:ln>
            <a:solidFill>
              <a:schemeClr val="accent1"/>
            </a:solidFill>
          </a:ln>
        </p:spPr>
      </p:pic>
      <p:cxnSp>
        <p:nvCxnSpPr>
          <p:cNvPr id="24" name="Straight Arrow Connector 23">
            <a:extLst>
              <a:ext uri="{FF2B5EF4-FFF2-40B4-BE49-F238E27FC236}">
                <a16:creationId xmlns:a16="http://schemas.microsoft.com/office/drawing/2014/main" id="{47BDD54E-25DE-D440-B370-F249E4BFF3FC}"/>
              </a:ext>
            </a:extLst>
          </p:cNvPr>
          <p:cNvCxnSpPr>
            <a:cxnSpLocks noChangeShapeType="1"/>
          </p:cNvCxnSpPr>
          <p:nvPr/>
        </p:nvCxnSpPr>
        <p:spPr bwMode="auto">
          <a:xfrm flipH="1">
            <a:off x="10361612" y="2415577"/>
            <a:ext cx="762001" cy="0"/>
          </a:xfrm>
          <a:prstGeom prst="straightConnector1">
            <a:avLst/>
          </a:prstGeom>
          <a:noFill/>
          <a:ln w="28575" algn="ctr">
            <a:solidFill>
              <a:schemeClr val="accent1"/>
            </a:solidFill>
            <a:round/>
            <a:headEnd/>
            <a:tailEnd type="triangle" w="lg" len="lg"/>
          </a:ln>
        </p:spPr>
      </p:cxnSp>
      <p:cxnSp>
        <p:nvCxnSpPr>
          <p:cNvPr id="25" name="Straight Arrow Connector 24">
            <a:extLst>
              <a:ext uri="{FF2B5EF4-FFF2-40B4-BE49-F238E27FC236}">
                <a16:creationId xmlns:a16="http://schemas.microsoft.com/office/drawing/2014/main" id="{3E951834-2C34-F241-9778-F9A531CE1447}"/>
              </a:ext>
            </a:extLst>
          </p:cNvPr>
          <p:cNvCxnSpPr>
            <a:cxnSpLocks noChangeShapeType="1"/>
          </p:cNvCxnSpPr>
          <p:nvPr/>
        </p:nvCxnSpPr>
        <p:spPr bwMode="auto">
          <a:xfrm flipV="1">
            <a:off x="11123612" y="2415577"/>
            <a:ext cx="0" cy="788093"/>
          </a:xfrm>
          <a:prstGeom prst="straightConnector1">
            <a:avLst/>
          </a:prstGeom>
          <a:noFill/>
          <a:ln w="28575" algn="ctr">
            <a:solidFill>
              <a:schemeClr val="accent1"/>
            </a:solidFill>
            <a:round/>
            <a:headEnd/>
            <a:tailEnd type="none" w="lg" len="lg"/>
          </a:ln>
        </p:spPr>
      </p:cxnSp>
      <p:sp>
        <p:nvSpPr>
          <p:cNvPr id="28" name="Oval 144">
            <a:extLst>
              <a:ext uri="{FF2B5EF4-FFF2-40B4-BE49-F238E27FC236}">
                <a16:creationId xmlns:a16="http://schemas.microsoft.com/office/drawing/2014/main" id="{F750EE45-185C-F64E-93A4-BBA3222F565F}"/>
              </a:ext>
            </a:extLst>
          </p:cNvPr>
          <p:cNvSpPr>
            <a:spLocks noChangeArrowheads="1"/>
          </p:cNvSpPr>
          <p:nvPr/>
        </p:nvSpPr>
        <p:spPr bwMode="blackWhite">
          <a:xfrm>
            <a:off x="9675812" y="8509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2</a:t>
            </a:r>
          </a:p>
        </p:txBody>
      </p:sp>
      <p:sp>
        <p:nvSpPr>
          <p:cNvPr id="29" name="Oval 144">
            <a:extLst>
              <a:ext uri="{FF2B5EF4-FFF2-40B4-BE49-F238E27FC236}">
                <a16:creationId xmlns:a16="http://schemas.microsoft.com/office/drawing/2014/main" id="{9D45B008-907D-EC49-9571-1CFC75E5014F}"/>
              </a:ext>
            </a:extLst>
          </p:cNvPr>
          <p:cNvSpPr>
            <a:spLocks noChangeArrowheads="1"/>
          </p:cNvSpPr>
          <p:nvPr/>
        </p:nvSpPr>
        <p:spPr bwMode="blackWhite">
          <a:xfrm>
            <a:off x="10431235" y="3246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Saving your Customized Interactive Grid as a Report</a:t>
            </a:r>
          </a:p>
        </p:txBody>
      </p:sp>
      <p:cxnSp>
        <p:nvCxnSpPr>
          <p:cNvPr id="43" name="Straight Arrow Connector 42"/>
          <p:cNvCxnSpPr>
            <a:cxnSpLocks noChangeShapeType="1"/>
          </p:cNvCxnSpPr>
          <p:nvPr/>
        </p:nvCxnSpPr>
        <p:spPr bwMode="auto">
          <a:xfrm flipV="1">
            <a:off x="4722812" y="4218976"/>
            <a:ext cx="0" cy="1944010"/>
          </a:xfrm>
          <a:prstGeom prst="straightConnector1">
            <a:avLst/>
          </a:prstGeom>
          <a:noFill/>
          <a:ln w="28575" algn="ctr">
            <a:solidFill>
              <a:schemeClr val="accent1"/>
            </a:solidFill>
            <a:round/>
            <a:headEnd/>
            <a:tailEnd type="triangle" w="lg" len="lg"/>
          </a:ln>
        </p:spPr>
      </p:cxnSp>
      <p:sp>
        <p:nvSpPr>
          <p:cNvPr id="47" name="Rectangle 18"/>
          <p:cNvSpPr txBox="1">
            <a:spLocks noChangeArrowheads="1"/>
          </p:cNvSpPr>
          <p:nvPr/>
        </p:nvSpPr>
        <p:spPr>
          <a:xfrm>
            <a:off x="9563694" y="5905593"/>
            <a:ext cx="2282930" cy="609545"/>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dirty="0">
                <a:solidFill>
                  <a:schemeClr val="accent3"/>
                </a:solidFill>
              </a:rPr>
              <a:t>Interactive grid saved as a private report</a:t>
            </a:r>
            <a:endParaRPr kumimoji="0" lang="en-US" sz="2000" b="1" i="0" u="none" strike="noStrike" kern="1200" cap="none" spc="0" normalizeH="0" baseline="0" noProof="0" dirty="0">
              <a:ln>
                <a:noFill/>
              </a:ln>
              <a:solidFill>
                <a:schemeClr val="accent3"/>
              </a:solidFill>
              <a:effectLst/>
              <a:uLnTx/>
              <a:uFillTx/>
            </a:endParaRPr>
          </a:p>
        </p:txBody>
      </p:sp>
      <p:cxnSp>
        <p:nvCxnSpPr>
          <p:cNvPr id="27" name="Curved Connector 26"/>
          <p:cNvCxnSpPr>
            <a:cxnSpLocks/>
          </p:cNvCxnSpPr>
          <p:nvPr/>
        </p:nvCxnSpPr>
        <p:spPr>
          <a:xfrm rot="5400000" flipH="1" flipV="1">
            <a:off x="10092200" y="5480586"/>
            <a:ext cx="473604" cy="376409"/>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noChangeShapeType="1"/>
          </p:cNvCxnSpPr>
          <p:nvPr/>
        </p:nvCxnSpPr>
        <p:spPr bwMode="auto">
          <a:xfrm flipV="1">
            <a:off x="1882568" y="5562848"/>
            <a:ext cx="0" cy="609600"/>
          </a:xfrm>
          <a:prstGeom prst="straightConnector1">
            <a:avLst/>
          </a:prstGeom>
          <a:noFill/>
          <a:ln w="28575" algn="ctr">
            <a:solidFill>
              <a:schemeClr val="accent1"/>
            </a:solidFill>
            <a:round/>
            <a:headEnd/>
            <a:tailEnd type="none" w="lg" len="lg"/>
          </a:ln>
        </p:spPr>
      </p:cxnSp>
      <p:pic>
        <p:nvPicPr>
          <p:cNvPr id="6" name="Picture 5">
            <a:extLst>
              <a:ext uri="{FF2B5EF4-FFF2-40B4-BE49-F238E27FC236}">
                <a16:creationId xmlns:a16="http://schemas.microsoft.com/office/drawing/2014/main" id="{6D331182-BD6D-7445-9E03-B10594183F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73840"/>
            <a:ext cx="2701512" cy="4506210"/>
          </a:xfrm>
          <a:prstGeom prst="rect">
            <a:avLst/>
          </a:prstGeom>
          <a:ln>
            <a:solidFill>
              <a:schemeClr val="tx1"/>
            </a:solidFill>
          </a:ln>
        </p:spPr>
      </p:pic>
      <p:pic>
        <p:nvPicPr>
          <p:cNvPr id="8" name="Picture 7">
            <a:extLst>
              <a:ext uri="{FF2B5EF4-FFF2-40B4-BE49-F238E27FC236}">
                <a16:creationId xmlns:a16="http://schemas.microsoft.com/office/drawing/2014/main" id="{366ACE0C-D2F1-0446-9128-5163BC2993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8856" y="973840"/>
            <a:ext cx="3002962" cy="3245136"/>
          </a:xfrm>
          <a:prstGeom prst="rect">
            <a:avLst/>
          </a:prstGeom>
          <a:ln>
            <a:solidFill>
              <a:schemeClr val="tx1"/>
            </a:solidFill>
          </a:ln>
        </p:spPr>
      </p:pic>
      <p:pic>
        <p:nvPicPr>
          <p:cNvPr id="10" name="Picture 9">
            <a:extLst>
              <a:ext uri="{FF2B5EF4-FFF2-40B4-BE49-F238E27FC236}">
                <a16:creationId xmlns:a16="http://schemas.microsoft.com/office/drawing/2014/main" id="{C91BF194-7C58-B444-B167-D3EAF0224F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0526" y="952252"/>
            <a:ext cx="5410198" cy="4420096"/>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2977195B-A666-3843-BE1D-23892B7F0810}"/>
              </a:ext>
            </a:extLst>
          </p:cNvPr>
          <p:cNvCxnSpPr>
            <a:cxnSpLocks noChangeShapeType="1"/>
          </p:cNvCxnSpPr>
          <p:nvPr/>
        </p:nvCxnSpPr>
        <p:spPr bwMode="auto">
          <a:xfrm flipH="1">
            <a:off x="1882568" y="6172448"/>
            <a:ext cx="2840244" cy="0"/>
          </a:xfrm>
          <a:prstGeom prst="straightConnector1">
            <a:avLst/>
          </a:prstGeom>
          <a:noFill/>
          <a:ln w="28575" algn="ctr">
            <a:solidFill>
              <a:schemeClr val="accent1"/>
            </a:solidFill>
            <a:round/>
            <a:headEnd/>
            <a:tailEnd type="none" w="lg" len="lg"/>
          </a:ln>
        </p:spPr>
      </p:cxnSp>
      <p:cxnSp>
        <p:nvCxnSpPr>
          <p:cNvPr id="28" name="Straight Arrow Connector 27">
            <a:extLst>
              <a:ext uri="{FF2B5EF4-FFF2-40B4-BE49-F238E27FC236}">
                <a16:creationId xmlns:a16="http://schemas.microsoft.com/office/drawing/2014/main" id="{4B223DF6-A9BB-8844-84BE-269A3F951D9A}"/>
              </a:ext>
            </a:extLst>
          </p:cNvPr>
          <p:cNvCxnSpPr>
            <a:cxnSpLocks noChangeShapeType="1"/>
          </p:cNvCxnSpPr>
          <p:nvPr/>
        </p:nvCxnSpPr>
        <p:spPr bwMode="auto">
          <a:xfrm flipV="1">
            <a:off x="6094412" y="4218976"/>
            <a:ext cx="0" cy="1953472"/>
          </a:xfrm>
          <a:prstGeom prst="straightConnector1">
            <a:avLst/>
          </a:prstGeom>
          <a:noFill/>
          <a:ln w="28575" algn="ctr">
            <a:solidFill>
              <a:schemeClr val="accent1"/>
            </a:solidFill>
            <a:round/>
            <a:headEnd/>
            <a:tailEnd type="none" w="lg" len="lg"/>
          </a:ln>
        </p:spPr>
      </p:cxnSp>
      <p:cxnSp>
        <p:nvCxnSpPr>
          <p:cNvPr id="30" name="Straight Arrow Connector 29">
            <a:extLst>
              <a:ext uri="{FF2B5EF4-FFF2-40B4-BE49-F238E27FC236}">
                <a16:creationId xmlns:a16="http://schemas.microsoft.com/office/drawing/2014/main" id="{DEBF9381-26CE-C249-AF63-C73629A3CA26}"/>
              </a:ext>
            </a:extLst>
          </p:cNvPr>
          <p:cNvCxnSpPr>
            <a:cxnSpLocks noChangeShapeType="1"/>
          </p:cNvCxnSpPr>
          <p:nvPr/>
        </p:nvCxnSpPr>
        <p:spPr bwMode="auto">
          <a:xfrm flipH="1">
            <a:off x="6110790" y="6158503"/>
            <a:ext cx="3338805" cy="0"/>
          </a:xfrm>
          <a:prstGeom prst="straightConnector1">
            <a:avLst/>
          </a:prstGeom>
          <a:noFill/>
          <a:ln w="28575" algn="ctr">
            <a:solidFill>
              <a:schemeClr val="accent1"/>
            </a:solidFill>
            <a:round/>
            <a:headEnd/>
            <a:tailEnd type="none" w="lg" len="lg"/>
          </a:ln>
        </p:spPr>
      </p:cxnSp>
      <p:cxnSp>
        <p:nvCxnSpPr>
          <p:cNvPr id="33" name="Straight Arrow Connector 32">
            <a:extLst>
              <a:ext uri="{FF2B5EF4-FFF2-40B4-BE49-F238E27FC236}">
                <a16:creationId xmlns:a16="http://schemas.microsoft.com/office/drawing/2014/main" id="{E32B827D-81EA-6E47-80A1-DCBFAFFB40F3}"/>
              </a:ext>
            </a:extLst>
          </p:cNvPr>
          <p:cNvCxnSpPr>
            <a:cxnSpLocks noChangeShapeType="1"/>
          </p:cNvCxnSpPr>
          <p:nvPr/>
        </p:nvCxnSpPr>
        <p:spPr bwMode="auto">
          <a:xfrm flipV="1">
            <a:off x="9449595" y="5332878"/>
            <a:ext cx="0" cy="839570"/>
          </a:xfrm>
          <a:prstGeom prst="straightConnector1">
            <a:avLst/>
          </a:prstGeom>
          <a:noFill/>
          <a:ln w="28575" algn="ctr">
            <a:solidFill>
              <a:schemeClr val="accent1"/>
            </a:solidFill>
            <a:round/>
            <a:headEnd/>
            <a:tailEnd type="triangle" w="lg" len="lg"/>
          </a:ln>
        </p:spPr>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Downloading or Emailing an Interactive Grid</a:t>
            </a:r>
          </a:p>
        </p:txBody>
      </p:sp>
      <p:cxnSp>
        <p:nvCxnSpPr>
          <p:cNvPr id="25" name="Straight Arrow Connector 24"/>
          <p:cNvCxnSpPr>
            <a:cxnSpLocks noChangeShapeType="1"/>
          </p:cNvCxnSpPr>
          <p:nvPr/>
        </p:nvCxnSpPr>
        <p:spPr bwMode="auto">
          <a:xfrm>
            <a:off x="10056812" y="1650482"/>
            <a:ext cx="0" cy="1318943"/>
          </a:xfrm>
          <a:prstGeom prst="straightConnector1">
            <a:avLst/>
          </a:prstGeom>
          <a:noFill/>
          <a:ln w="28575" algn="ctr">
            <a:solidFill>
              <a:schemeClr val="accent1"/>
            </a:solidFill>
            <a:round/>
            <a:headEnd/>
            <a:tailEnd type="triangle" w="lg" len="lg"/>
          </a:ln>
        </p:spPr>
      </p:cxnSp>
      <p:cxnSp>
        <p:nvCxnSpPr>
          <p:cNvPr id="29" name="Straight Arrow Connector 28"/>
          <p:cNvCxnSpPr>
            <a:cxnSpLocks noChangeShapeType="1"/>
          </p:cNvCxnSpPr>
          <p:nvPr/>
        </p:nvCxnSpPr>
        <p:spPr bwMode="auto">
          <a:xfrm>
            <a:off x="7634500" y="1650482"/>
            <a:ext cx="2422312" cy="0"/>
          </a:xfrm>
          <a:prstGeom prst="straightConnector1">
            <a:avLst/>
          </a:prstGeom>
          <a:noFill/>
          <a:ln w="28575" algn="ctr">
            <a:solidFill>
              <a:schemeClr val="accent1"/>
            </a:solidFill>
            <a:round/>
            <a:headEnd/>
            <a:tailEnd type="none" w="lg" len="lg"/>
          </a:ln>
        </p:spPr>
      </p:cxnSp>
      <p:sp>
        <p:nvSpPr>
          <p:cNvPr id="35" name="Rectangle 18"/>
          <p:cNvSpPr txBox="1">
            <a:spLocks noChangeArrowheads="1"/>
          </p:cNvSpPr>
          <p:nvPr/>
        </p:nvSpPr>
        <p:spPr>
          <a:xfrm>
            <a:off x="8151812" y="5333991"/>
            <a:ext cx="4250082" cy="609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noProof="0" dirty="0">
                <a:solidFill>
                  <a:schemeClr val="accent3"/>
                </a:solidFill>
              </a:rPr>
              <a:t>Report sent as Email attachment</a:t>
            </a:r>
            <a:endParaRPr kumimoji="0" lang="en-US" sz="2000" b="1" i="0" u="none" strike="noStrike" kern="1200" cap="none" spc="0" normalizeH="0" baseline="0" noProof="0" dirty="0">
              <a:ln>
                <a:noFill/>
              </a:ln>
              <a:solidFill>
                <a:schemeClr val="accent3"/>
              </a:solidFill>
              <a:effectLst/>
              <a:uLnTx/>
              <a:uFillTx/>
            </a:endParaRPr>
          </a:p>
        </p:txBody>
      </p:sp>
      <p:pic>
        <p:nvPicPr>
          <p:cNvPr id="4" name="Picture 3">
            <a:extLst>
              <a:ext uri="{FF2B5EF4-FFF2-40B4-BE49-F238E27FC236}">
                <a16:creationId xmlns:a16="http://schemas.microsoft.com/office/drawing/2014/main" id="{51133EF2-6283-D846-B381-8BA4E9EC42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14126"/>
            <a:ext cx="1873638" cy="4419865"/>
          </a:xfrm>
          <a:prstGeom prst="rect">
            <a:avLst/>
          </a:prstGeom>
          <a:ln>
            <a:solidFill>
              <a:schemeClr val="tx1"/>
            </a:solidFill>
          </a:ln>
        </p:spPr>
      </p:pic>
      <p:pic>
        <p:nvPicPr>
          <p:cNvPr id="6" name="Picture 5">
            <a:extLst>
              <a:ext uri="{FF2B5EF4-FFF2-40B4-BE49-F238E27FC236}">
                <a16:creationId xmlns:a16="http://schemas.microsoft.com/office/drawing/2014/main" id="{22A6E9B5-A6AD-BB44-B15C-BF4494E518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48539" y="914126"/>
            <a:ext cx="5085961" cy="5258074"/>
          </a:xfrm>
          <a:prstGeom prst="rect">
            <a:avLst/>
          </a:prstGeom>
          <a:ln>
            <a:solidFill>
              <a:schemeClr val="tx1"/>
            </a:solidFill>
          </a:ln>
        </p:spPr>
      </p:pic>
      <p:pic>
        <p:nvPicPr>
          <p:cNvPr id="10" name="Picture 9">
            <a:extLst>
              <a:ext uri="{FF2B5EF4-FFF2-40B4-BE49-F238E27FC236}">
                <a16:creationId xmlns:a16="http://schemas.microsoft.com/office/drawing/2014/main" id="{BDCF73DA-82C4-7A48-9075-978C66D097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83433" y="2969425"/>
            <a:ext cx="4101149" cy="2170692"/>
          </a:xfrm>
          <a:prstGeom prst="rect">
            <a:avLst/>
          </a:prstGeom>
          <a:ln>
            <a:solidFill>
              <a:schemeClr val="tx1"/>
            </a:solidFill>
          </a:ln>
        </p:spPr>
      </p:pic>
      <p:sp>
        <p:nvSpPr>
          <p:cNvPr id="19" name="Oval 144">
            <a:extLst>
              <a:ext uri="{FF2B5EF4-FFF2-40B4-BE49-F238E27FC236}">
                <a16:creationId xmlns:a16="http://schemas.microsoft.com/office/drawing/2014/main" id="{1C7E5B1C-3A82-164C-8994-163CE93E5160}"/>
              </a:ext>
            </a:extLst>
          </p:cNvPr>
          <p:cNvSpPr>
            <a:spLocks noChangeArrowheads="1"/>
          </p:cNvSpPr>
          <p:nvPr/>
        </p:nvSpPr>
        <p:spPr bwMode="blackWhite">
          <a:xfrm>
            <a:off x="1766780" y="9302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0" name="Oval 144">
            <a:extLst>
              <a:ext uri="{FF2B5EF4-FFF2-40B4-BE49-F238E27FC236}">
                <a16:creationId xmlns:a16="http://schemas.microsoft.com/office/drawing/2014/main" id="{0202EB4C-639A-B948-A084-7D543E51F13B}"/>
              </a:ext>
            </a:extLst>
          </p:cNvPr>
          <p:cNvSpPr>
            <a:spLocks noChangeArrowheads="1"/>
          </p:cNvSpPr>
          <p:nvPr/>
        </p:nvSpPr>
        <p:spPr bwMode="blackWhite">
          <a:xfrm>
            <a:off x="6475412" y="94245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4" name="Straight Arrow Connector 23">
            <a:extLst>
              <a:ext uri="{FF2B5EF4-FFF2-40B4-BE49-F238E27FC236}">
                <a16:creationId xmlns:a16="http://schemas.microsoft.com/office/drawing/2014/main" id="{FB3566A7-6334-F74A-B77E-96A4383ED5B1}"/>
              </a:ext>
            </a:extLst>
          </p:cNvPr>
          <p:cNvCxnSpPr>
            <a:cxnSpLocks noChangeShapeType="1"/>
          </p:cNvCxnSpPr>
          <p:nvPr/>
        </p:nvCxnSpPr>
        <p:spPr bwMode="auto">
          <a:xfrm>
            <a:off x="1293812" y="5353032"/>
            <a:ext cx="0" cy="533409"/>
          </a:xfrm>
          <a:prstGeom prst="straightConnector1">
            <a:avLst/>
          </a:prstGeom>
          <a:noFill/>
          <a:ln w="28575" algn="ctr">
            <a:solidFill>
              <a:schemeClr val="accent1"/>
            </a:solidFill>
            <a:round/>
            <a:headEnd/>
            <a:tailEnd type="none" w="lg" len="lg"/>
          </a:ln>
        </p:spPr>
      </p:cxnSp>
      <p:cxnSp>
        <p:nvCxnSpPr>
          <p:cNvPr id="26" name="Straight Arrow Connector 25">
            <a:extLst>
              <a:ext uri="{FF2B5EF4-FFF2-40B4-BE49-F238E27FC236}">
                <a16:creationId xmlns:a16="http://schemas.microsoft.com/office/drawing/2014/main" id="{C8D386D1-8634-F04B-90CB-C41AD275EAA9}"/>
              </a:ext>
            </a:extLst>
          </p:cNvPr>
          <p:cNvCxnSpPr>
            <a:cxnSpLocks noChangeShapeType="1"/>
          </p:cNvCxnSpPr>
          <p:nvPr/>
        </p:nvCxnSpPr>
        <p:spPr bwMode="auto">
          <a:xfrm>
            <a:off x="1293812" y="5886441"/>
            <a:ext cx="1254727" cy="0"/>
          </a:xfrm>
          <a:prstGeom prst="straightConnector1">
            <a:avLst/>
          </a:prstGeom>
          <a:noFill/>
          <a:ln w="28575" algn="ctr">
            <a:solidFill>
              <a:schemeClr val="accent1"/>
            </a:solidFill>
            <a:round/>
            <a:headEnd/>
            <a:tailEnd type="triangle" w="lg" len="lg"/>
          </a:ln>
        </p:spPr>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Refreshing an Interactive Grid</a:t>
            </a:r>
          </a:p>
        </p:txBody>
      </p:sp>
      <p:sp>
        <p:nvSpPr>
          <p:cNvPr id="35" name="Rectangle 18"/>
          <p:cNvSpPr txBox="1">
            <a:spLocks noChangeArrowheads="1"/>
          </p:cNvSpPr>
          <p:nvPr/>
        </p:nvSpPr>
        <p:spPr>
          <a:xfrm>
            <a:off x="2157890" y="1259326"/>
            <a:ext cx="8761413" cy="5334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noProof="0" dirty="0">
                <a:solidFill>
                  <a:schemeClr val="accent3"/>
                </a:solidFill>
              </a:rPr>
              <a:t>Update an interactive grid with the most current data available on the database</a:t>
            </a:r>
            <a:endParaRPr kumimoji="0" lang="en-US" sz="2000" b="1" i="0" u="none" strike="noStrike" kern="1200" cap="none" spc="0" normalizeH="0" baseline="0" noProof="0" dirty="0">
              <a:ln>
                <a:noFill/>
              </a:ln>
              <a:solidFill>
                <a:schemeClr val="accent3"/>
              </a:solidFill>
              <a:effectLst/>
              <a:uLnTx/>
              <a:uFillTx/>
            </a:endParaRPr>
          </a:p>
        </p:txBody>
      </p:sp>
      <p:pic>
        <p:nvPicPr>
          <p:cNvPr id="4" name="Picture 3">
            <a:extLst>
              <a:ext uri="{FF2B5EF4-FFF2-40B4-BE49-F238E27FC236}">
                <a16:creationId xmlns:a16="http://schemas.microsoft.com/office/drawing/2014/main" id="{9AAE9EDD-EFD4-F24E-ADB5-71EA8E34E6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9520" y="1792726"/>
            <a:ext cx="9649783" cy="3998474"/>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Reversing an Interactive Grid to a Previous State</a:t>
            </a:r>
          </a:p>
        </p:txBody>
      </p:sp>
      <p:cxnSp>
        <p:nvCxnSpPr>
          <p:cNvPr id="16" name="Straight Arrow Connector 15"/>
          <p:cNvCxnSpPr>
            <a:cxnSpLocks noChangeShapeType="1"/>
          </p:cNvCxnSpPr>
          <p:nvPr/>
        </p:nvCxnSpPr>
        <p:spPr bwMode="auto">
          <a:xfrm>
            <a:off x="11428412" y="3256384"/>
            <a:ext cx="0" cy="1925216"/>
          </a:xfrm>
          <a:prstGeom prst="straightConnector1">
            <a:avLst/>
          </a:prstGeom>
          <a:noFill/>
          <a:ln w="28575" algn="ctr">
            <a:solidFill>
              <a:schemeClr val="accent1"/>
            </a:solidFill>
            <a:round/>
            <a:headEnd/>
            <a:tailEnd type="none" w="lg" len="lg"/>
          </a:ln>
        </p:spPr>
      </p:cxnSp>
      <p:cxnSp>
        <p:nvCxnSpPr>
          <p:cNvPr id="19" name="Straight Arrow Connector 18"/>
          <p:cNvCxnSpPr>
            <a:cxnSpLocks noChangeShapeType="1"/>
          </p:cNvCxnSpPr>
          <p:nvPr/>
        </p:nvCxnSpPr>
        <p:spPr bwMode="auto">
          <a:xfrm flipH="1">
            <a:off x="10409854" y="5181600"/>
            <a:ext cx="1018558" cy="0"/>
          </a:xfrm>
          <a:prstGeom prst="straightConnector1">
            <a:avLst/>
          </a:prstGeom>
          <a:noFill/>
          <a:ln w="28575" algn="ctr">
            <a:solidFill>
              <a:schemeClr val="accent1"/>
            </a:solidFill>
            <a:round/>
            <a:headEnd/>
            <a:tailEnd type="triangle" w="lg" len="lg"/>
          </a:ln>
        </p:spPr>
      </p:cxnSp>
      <p:pic>
        <p:nvPicPr>
          <p:cNvPr id="4" name="Picture 3">
            <a:extLst>
              <a:ext uri="{FF2B5EF4-FFF2-40B4-BE49-F238E27FC236}">
                <a16:creationId xmlns:a16="http://schemas.microsoft.com/office/drawing/2014/main" id="{94EC8B77-C9F8-834F-B525-6427D121C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274" y="784512"/>
            <a:ext cx="8948424" cy="2644488"/>
          </a:xfrm>
          <a:prstGeom prst="rect">
            <a:avLst/>
          </a:prstGeom>
          <a:ln>
            <a:solidFill>
              <a:srgbClr val="FF0000"/>
            </a:solidFill>
          </a:ln>
        </p:spPr>
      </p:pic>
      <p:pic>
        <p:nvPicPr>
          <p:cNvPr id="6" name="Picture 5">
            <a:extLst>
              <a:ext uri="{FF2B5EF4-FFF2-40B4-BE49-F238E27FC236}">
                <a16:creationId xmlns:a16="http://schemas.microsoft.com/office/drawing/2014/main" id="{39926448-8F21-5841-849D-FC1E796203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0412" y="1393057"/>
            <a:ext cx="3477420" cy="1863327"/>
          </a:xfrm>
          <a:prstGeom prst="rect">
            <a:avLst/>
          </a:prstGeom>
          <a:ln>
            <a:solidFill>
              <a:srgbClr val="FF0000"/>
            </a:solidFill>
          </a:ln>
        </p:spPr>
      </p:pic>
      <p:pic>
        <p:nvPicPr>
          <p:cNvPr id="8" name="Picture 7">
            <a:extLst>
              <a:ext uri="{FF2B5EF4-FFF2-40B4-BE49-F238E27FC236}">
                <a16:creationId xmlns:a16="http://schemas.microsoft.com/office/drawing/2014/main" id="{5E4875E4-D75A-B243-9E15-6B079C028A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6812" y="3601617"/>
            <a:ext cx="7924800" cy="2699205"/>
          </a:xfrm>
          <a:prstGeom prst="rect">
            <a:avLst/>
          </a:prstGeom>
          <a:ln>
            <a:solidFill>
              <a:srgbClr val="FF0000"/>
            </a:solidFill>
          </a:ln>
        </p:spPr>
      </p:pic>
      <p:sp>
        <p:nvSpPr>
          <p:cNvPr id="20" name="Oval 144">
            <a:extLst>
              <a:ext uri="{FF2B5EF4-FFF2-40B4-BE49-F238E27FC236}">
                <a16:creationId xmlns:a16="http://schemas.microsoft.com/office/drawing/2014/main" id="{226311CA-065A-5644-9C1F-1285A2AA6054}"/>
              </a:ext>
            </a:extLst>
          </p:cNvPr>
          <p:cNvSpPr>
            <a:spLocks noChangeArrowheads="1"/>
          </p:cNvSpPr>
          <p:nvPr/>
        </p:nvSpPr>
        <p:spPr bwMode="blackWhite">
          <a:xfrm>
            <a:off x="10312639" y="167639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1" name="Oval 144">
            <a:extLst>
              <a:ext uri="{FF2B5EF4-FFF2-40B4-BE49-F238E27FC236}">
                <a16:creationId xmlns:a16="http://schemas.microsoft.com/office/drawing/2014/main" id="{3369DC55-6928-284D-9D7A-61A37A9F960B}"/>
              </a:ext>
            </a:extLst>
          </p:cNvPr>
          <p:cNvSpPr>
            <a:spLocks noChangeArrowheads="1"/>
          </p:cNvSpPr>
          <p:nvPr/>
        </p:nvSpPr>
        <p:spPr bwMode="blackWhite">
          <a:xfrm>
            <a:off x="7389812" y="8509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Summary</a:t>
            </a:r>
          </a:p>
        </p:txBody>
      </p:sp>
      <p:sp>
        <p:nvSpPr>
          <p:cNvPr id="3" name="Content Placeholder 2"/>
          <p:cNvSpPr>
            <a:spLocks noGrp="1"/>
          </p:cNvSpPr>
          <p:nvPr>
            <p:ph idx="1"/>
          </p:nvPr>
        </p:nvSpPr>
        <p:spPr>
          <a:xfrm>
            <a:off x="684212" y="1066800"/>
            <a:ext cx="11125200" cy="5181600"/>
          </a:xfrm>
        </p:spPr>
        <p:txBody>
          <a:bodyPr>
            <a:noAutofit/>
          </a:bodyPr>
          <a:lstStyle/>
          <a:p>
            <a:pPr marL="0" indent="0">
              <a:buClr>
                <a:srgbClr val="000000"/>
              </a:buClr>
              <a:buNone/>
            </a:pPr>
            <a:r>
              <a:rPr lang="en-US" dirty="0">
                <a:solidFill>
                  <a:srgbClr val="000000"/>
                </a:solidFill>
              </a:rPr>
              <a:t>In this lesson, you learned how to:</a:t>
            </a:r>
          </a:p>
          <a:p>
            <a:pPr lvl="1">
              <a:buClr>
                <a:schemeClr val="accent1"/>
              </a:buClr>
              <a:buFont typeface="Arial"/>
              <a:buChar char="•"/>
            </a:pPr>
            <a:r>
              <a:rPr lang="en-US" sz="2800" dirty="0">
                <a:solidFill>
                  <a:srgbClr val="000000"/>
                </a:solidFill>
              </a:rPr>
              <a:t>Manage interactive grid attributes</a:t>
            </a:r>
          </a:p>
          <a:p>
            <a:pPr lvl="1">
              <a:buClr>
                <a:schemeClr val="accent1"/>
              </a:buClr>
              <a:buFont typeface="Arial"/>
              <a:buChar char="•"/>
            </a:pPr>
            <a:r>
              <a:rPr lang="en-US" sz="2800" dirty="0">
                <a:solidFill>
                  <a:srgbClr val="000000"/>
                </a:solidFill>
              </a:rPr>
              <a:t>Control Interactive Grid Pagination</a:t>
            </a:r>
          </a:p>
          <a:p>
            <a:pPr lvl="1">
              <a:buClr>
                <a:schemeClr val="accent1"/>
              </a:buClr>
              <a:buFont typeface="Arial"/>
              <a:buChar char="•"/>
            </a:pPr>
            <a:r>
              <a:rPr lang="en-US" sz="2800" dirty="0">
                <a:solidFill>
                  <a:srgbClr val="000000"/>
                </a:solidFill>
              </a:rPr>
              <a:t>Customize the Interactive Grid Toolbar</a:t>
            </a:r>
          </a:p>
          <a:p>
            <a:pPr lvl="1">
              <a:buClr>
                <a:schemeClr val="accent1"/>
              </a:buClr>
              <a:buFont typeface="Arial"/>
              <a:buChar char="•"/>
            </a:pPr>
            <a:r>
              <a:rPr lang="en-US" sz="2800" dirty="0">
                <a:solidFill>
                  <a:srgbClr val="000000"/>
                </a:solidFill>
              </a:rPr>
              <a:t>Enable Users to Save Public Interactive Grids</a:t>
            </a:r>
          </a:p>
          <a:p>
            <a:pPr lvl="1">
              <a:buClr>
                <a:schemeClr val="accent1"/>
              </a:buClr>
              <a:buFont typeface="Arial"/>
              <a:buChar char="•"/>
            </a:pPr>
            <a:r>
              <a:rPr lang="en-US" sz="2800" dirty="0">
                <a:solidFill>
                  <a:srgbClr val="000000"/>
                </a:solidFill>
              </a:rPr>
              <a:t>Customize interactive grid as an end user</a:t>
            </a:r>
          </a:p>
          <a:p>
            <a:pPr>
              <a:buClr>
                <a:srgbClr val="000000"/>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Lesson Objectives</a:t>
            </a:r>
          </a:p>
        </p:txBody>
      </p:sp>
      <p:sp>
        <p:nvSpPr>
          <p:cNvPr id="3" name="Content Placeholder 2"/>
          <p:cNvSpPr>
            <a:spLocks noGrp="1"/>
          </p:cNvSpPr>
          <p:nvPr>
            <p:ph idx="1"/>
          </p:nvPr>
        </p:nvSpPr>
        <p:spPr>
          <a:xfrm>
            <a:off x="684212" y="1143000"/>
            <a:ext cx="11125200" cy="5105400"/>
          </a:xfrm>
        </p:spPr>
        <p:txBody>
          <a:bodyPr>
            <a:noAutofit/>
          </a:bodyPr>
          <a:lstStyle/>
          <a:p>
            <a:pPr marL="174625" indent="-174625">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Manage interactive grid attributes</a:t>
            </a:r>
          </a:p>
          <a:p>
            <a:pPr lvl="1">
              <a:buClr>
                <a:schemeClr val="accent1"/>
              </a:buClr>
              <a:buFont typeface="Arial"/>
              <a:buChar char="•"/>
            </a:pPr>
            <a:r>
              <a:rPr lang="en-US" sz="2800" dirty="0">
                <a:solidFill>
                  <a:srgbClr val="000000"/>
                </a:solidFill>
              </a:rPr>
              <a:t>Control Interactive Grid Pagination</a:t>
            </a:r>
          </a:p>
          <a:p>
            <a:pPr lvl="1">
              <a:buClr>
                <a:schemeClr val="accent1"/>
              </a:buClr>
              <a:buFont typeface="Arial"/>
              <a:buChar char="•"/>
            </a:pPr>
            <a:r>
              <a:rPr lang="en-US" sz="2800" dirty="0">
                <a:solidFill>
                  <a:srgbClr val="000000"/>
                </a:solidFill>
              </a:rPr>
              <a:t>Customize the Interactive Grid Toolbar</a:t>
            </a:r>
          </a:p>
          <a:p>
            <a:pPr lvl="1">
              <a:buClr>
                <a:schemeClr val="accent1"/>
              </a:buClr>
              <a:buFont typeface="Arial"/>
              <a:buChar char="•"/>
            </a:pPr>
            <a:r>
              <a:rPr lang="en-US" sz="2800" dirty="0">
                <a:solidFill>
                  <a:srgbClr val="000000"/>
                </a:solidFill>
              </a:rPr>
              <a:t>Enable Users to Save Public Interactive Grids</a:t>
            </a:r>
          </a:p>
          <a:p>
            <a:pPr lvl="1">
              <a:buClr>
                <a:schemeClr val="accent1"/>
              </a:buClr>
              <a:buFont typeface="Arial"/>
              <a:buChar char="•"/>
            </a:pPr>
            <a:r>
              <a:rPr lang="en-US" sz="2800" dirty="0">
                <a:solidFill>
                  <a:srgbClr val="000000"/>
                </a:solidFill>
              </a:rPr>
              <a:t>Customize interactive grid as an end user</a:t>
            </a:r>
          </a:p>
          <a:p>
            <a:pPr>
              <a:buClr>
                <a:schemeClr val="accent1"/>
              </a:buClr>
              <a:buFont typeface="Arial"/>
              <a:buChar char="•"/>
            </a:pPr>
            <a:endParaRPr lang="en-US" dirty="0">
              <a:solidFill>
                <a:srgbClr val="000000"/>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4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
        <p:nvSpPr>
          <p:cNvPr id="4" name="TextBox 3">
            <a:extLst>
              <a:ext uri="{FF2B5EF4-FFF2-40B4-BE49-F238E27FC236}">
                <a16:creationId xmlns:a16="http://schemas.microsoft.com/office/drawing/2014/main" id="{4E0C761B-4454-3249-9A19-7E3AEFA7BB44}"/>
              </a:ext>
            </a:extLst>
          </p:cNvPr>
          <p:cNvSpPr txBox="1"/>
          <p:nvPr/>
        </p:nvSpPr>
        <p:spPr>
          <a:xfrm>
            <a:off x="19491158" y="3826042"/>
            <a:ext cx="0" cy="0"/>
          </a:xfrm>
          <a:prstGeom prst="rect">
            <a:avLst/>
          </a:prstGeom>
          <a:solidFill>
            <a:schemeClr val="bg2"/>
          </a:solid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58686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000000"/>
                </a:solidFill>
              </a:rPr>
              <a:t>Part 1:</a:t>
            </a:r>
            <a:r>
              <a:rPr lang="en-US" b="1" dirty="0">
                <a:solidFill>
                  <a:srgbClr val="FF0000"/>
                </a:solidFill>
              </a:rPr>
              <a:t> </a:t>
            </a:r>
            <a:r>
              <a:rPr lang="en-US" b="1" dirty="0">
                <a:solidFill>
                  <a:srgbClr val="000000"/>
                </a:solidFill>
              </a:rPr>
              <a:t>Customizing an Interactive Grid as a Developer</a:t>
            </a:r>
            <a:br>
              <a:rPr lang="en-US" b="1" dirty="0">
                <a:solidFill>
                  <a:srgbClr val="000000"/>
                </a:solidFill>
              </a:rPr>
            </a:br>
            <a:endParaRPr lang="en-US" b="1" dirty="0">
              <a:solidFill>
                <a:srgbClr val="FF0000"/>
              </a:solidFill>
            </a:endParaRPr>
          </a:p>
        </p:txBody>
      </p:sp>
      <p:pic>
        <p:nvPicPr>
          <p:cNvPr id="4" name="Picture 3" descr="OCIC_Personas_Database-Administrator-M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812" y="990600"/>
            <a:ext cx="3657607" cy="3657607"/>
          </a:xfrm>
          <a:prstGeom prst="rect">
            <a:avLst/>
          </a:prstGeom>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Making an Interactive Grid Editable</a:t>
            </a:r>
          </a:p>
        </p:txBody>
      </p:sp>
      <p:pic>
        <p:nvPicPr>
          <p:cNvPr id="14" name="Picture 13">
            <a:extLst>
              <a:ext uri="{FF2B5EF4-FFF2-40B4-BE49-F238E27FC236}">
                <a16:creationId xmlns:a16="http://schemas.microsoft.com/office/drawing/2014/main" id="{2F2F4382-AD6F-224C-91D9-1DF6F42861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224" y="1083399"/>
            <a:ext cx="7469188" cy="2368996"/>
          </a:xfrm>
          <a:prstGeom prst="rect">
            <a:avLst/>
          </a:prstGeom>
          <a:ln>
            <a:solidFill>
              <a:srgbClr val="000000"/>
            </a:solidFill>
          </a:ln>
        </p:spPr>
      </p:pic>
      <p:pic>
        <p:nvPicPr>
          <p:cNvPr id="17" name="Picture 16">
            <a:extLst>
              <a:ext uri="{FF2B5EF4-FFF2-40B4-BE49-F238E27FC236}">
                <a16:creationId xmlns:a16="http://schemas.microsoft.com/office/drawing/2014/main" id="{DF1CBEA8-01DB-7040-89D5-9D91F49048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9907" y="3697594"/>
            <a:ext cx="7469188" cy="2414283"/>
          </a:xfrm>
          <a:prstGeom prst="rect">
            <a:avLst/>
          </a:prstGeom>
          <a:ln>
            <a:solidFill>
              <a:srgbClr val="000000"/>
            </a:solidFill>
          </a:ln>
        </p:spPr>
      </p:pic>
      <p:pic>
        <p:nvPicPr>
          <p:cNvPr id="19" name="Picture 18">
            <a:extLst>
              <a:ext uri="{FF2B5EF4-FFF2-40B4-BE49-F238E27FC236}">
                <a16:creationId xmlns:a16="http://schemas.microsoft.com/office/drawing/2014/main" id="{0D0175CD-11D7-7447-B15D-ABF8A6B1F6C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78823" y="2012736"/>
            <a:ext cx="3508685" cy="3325850"/>
          </a:xfrm>
          <a:prstGeom prst="rect">
            <a:avLst/>
          </a:prstGeom>
          <a:ln>
            <a:solidFill>
              <a:srgbClr val="000000"/>
            </a:solidFill>
          </a:ln>
        </p:spPr>
      </p:pic>
      <p:sp>
        <p:nvSpPr>
          <p:cNvPr id="20" name="TextBox 15">
            <a:extLst>
              <a:ext uri="{FF2B5EF4-FFF2-40B4-BE49-F238E27FC236}">
                <a16:creationId xmlns:a16="http://schemas.microsoft.com/office/drawing/2014/main" id="{9FFFDCB3-E17C-0B45-82F1-FE4BD8468C9C}"/>
              </a:ext>
            </a:extLst>
          </p:cNvPr>
          <p:cNvSpPr txBox="1">
            <a:spLocks noChangeArrowheads="1"/>
          </p:cNvSpPr>
          <p:nvPr/>
        </p:nvSpPr>
        <p:spPr bwMode="auto">
          <a:xfrm>
            <a:off x="423069" y="1367007"/>
            <a:ext cx="3733800" cy="338554"/>
          </a:xfrm>
          <a:prstGeom prst="rect">
            <a:avLst/>
          </a:prstGeom>
          <a:noFill/>
          <a:ln w="9525">
            <a:noFill/>
            <a:miter lim="800000"/>
            <a:headEnd/>
            <a:tailEnd/>
          </a:ln>
        </p:spPr>
        <p:txBody>
          <a:bodyPr wrap="square">
            <a:spAutoFit/>
          </a:bodyPr>
          <a:lstStyle/>
          <a:p>
            <a:pPr algn="ctr"/>
            <a:r>
              <a:rPr lang="en-US" sz="1600" b="1" dirty="0">
                <a:solidFill>
                  <a:schemeClr val="accent3"/>
                </a:solidFill>
              </a:rPr>
              <a:t>Read-only Interactive Grid</a:t>
            </a:r>
          </a:p>
        </p:txBody>
      </p:sp>
      <p:sp>
        <p:nvSpPr>
          <p:cNvPr id="21" name="TextBox 15">
            <a:extLst>
              <a:ext uri="{FF2B5EF4-FFF2-40B4-BE49-F238E27FC236}">
                <a16:creationId xmlns:a16="http://schemas.microsoft.com/office/drawing/2014/main" id="{4108FD7F-9CE1-2F4F-B79A-8E0CEF3223EB}"/>
              </a:ext>
            </a:extLst>
          </p:cNvPr>
          <p:cNvSpPr txBox="1">
            <a:spLocks noChangeArrowheads="1"/>
          </p:cNvSpPr>
          <p:nvPr/>
        </p:nvSpPr>
        <p:spPr bwMode="auto">
          <a:xfrm>
            <a:off x="499269" y="4038600"/>
            <a:ext cx="3581400" cy="338554"/>
          </a:xfrm>
          <a:prstGeom prst="rect">
            <a:avLst/>
          </a:prstGeom>
          <a:noFill/>
          <a:ln w="9525">
            <a:noFill/>
            <a:miter lim="800000"/>
            <a:headEnd/>
            <a:tailEnd/>
          </a:ln>
        </p:spPr>
        <p:txBody>
          <a:bodyPr wrap="square">
            <a:spAutoFit/>
          </a:bodyPr>
          <a:lstStyle/>
          <a:p>
            <a:pPr algn="ctr"/>
            <a:r>
              <a:rPr lang="en-US" sz="1600" b="1" dirty="0">
                <a:solidFill>
                  <a:schemeClr val="accent3"/>
                </a:solidFill>
              </a:rPr>
              <a:t>Editable Interactive Grid</a:t>
            </a:r>
          </a:p>
        </p:txBody>
      </p:sp>
      <p:cxnSp>
        <p:nvCxnSpPr>
          <p:cNvPr id="22" name="Straight Arrow Connector 5">
            <a:extLst>
              <a:ext uri="{FF2B5EF4-FFF2-40B4-BE49-F238E27FC236}">
                <a16:creationId xmlns:a16="http://schemas.microsoft.com/office/drawing/2014/main" id="{921F6A1B-533A-B54A-ABBF-3026933AB005}"/>
              </a:ext>
            </a:extLst>
          </p:cNvPr>
          <p:cNvCxnSpPr>
            <a:cxnSpLocks noChangeShapeType="1"/>
          </p:cNvCxnSpPr>
          <p:nvPr/>
        </p:nvCxnSpPr>
        <p:spPr bwMode="auto">
          <a:xfrm>
            <a:off x="10209212" y="1367007"/>
            <a:ext cx="0" cy="645729"/>
          </a:xfrm>
          <a:prstGeom prst="straightConnector1">
            <a:avLst/>
          </a:prstGeom>
          <a:noFill/>
          <a:ln w="28575" algn="ctr">
            <a:solidFill>
              <a:schemeClr val="accent1"/>
            </a:solidFill>
            <a:round/>
            <a:headEnd/>
            <a:tailEnd type="triangle" w="lg" len="lg"/>
          </a:ln>
        </p:spPr>
      </p:cxnSp>
      <p:cxnSp>
        <p:nvCxnSpPr>
          <p:cNvPr id="23" name="Straight Arrow Connector 5">
            <a:extLst>
              <a:ext uri="{FF2B5EF4-FFF2-40B4-BE49-F238E27FC236}">
                <a16:creationId xmlns:a16="http://schemas.microsoft.com/office/drawing/2014/main" id="{DF0F39E9-9A71-9942-9275-751C6B2BAB28}"/>
              </a:ext>
            </a:extLst>
          </p:cNvPr>
          <p:cNvCxnSpPr>
            <a:cxnSpLocks noChangeShapeType="1"/>
          </p:cNvCxnSpPr>
          <p:nvPr/>
        </p:nvCxnSpPr>
        <p:spPr bwMode="auto">
          <a:xfrm flipH="1">
            <a:off x="7999412" y="1367007"/>
            <a:ext cx="2209800" cy="0"/>
          </a:xfrm>
          <a:prstGeom prst="straightConnector1">
            <a:avLst/>
          </a:prstGeom>
          <a:noFill/>
          <a:ln w="28575" algn="ctr">
            <a:solidFill>
              <a:schemeClr val="accent1"/>
            </a:solidFill>
            <a:round/>
            <a:headEnd/>
            <a:tailEnd type="none" w="lg" len="lg"/>
          </a:ln>
        </p:spPr>
      </p:cxnSp>
      <p:cxnSp>
        <p:nvCxnSpPr>
          <p:cNvPr id="28" name="Straight Arrow Connector 5">
            <a:extLst>
              <a:ext uri="{FF2B5EF4-FFF2-40B4-BE49-F238E27FC236}">
                <a16:creationId xmlns:a16="http://schemas.microsoft.com/office/drawing/2014/main" id="{8A704C6D-D5A3-3A47-BAF7-126DAD7B6CE3}"/>
              </a:ext>
            </a:extLst>
          </p:cNvPr>
          <p:cNvCxnSpPr>
            <a:cxnSpLocks noChangeShapeType="1"/>
          </p:cNvCxnSpPr>
          <p:nvPr/>
        </p:nvCxnSpPr>
        <p:spPr bwMode="auto">
          <a:xfrm flipV="1">
            <a:off x="10209212" y="5338586"/>
            <a:ext cx="0" cy="528815"/>
          </a:xfrm>
          <a:prstGeom prst="straightConnector1">
            <a:avLst/>
          </a:prstGeom>
          <a:noFill/>
          <a:ln w="28575" algn="ctr">
            <a:solidFill>
              <a:schemeClr val="accent1"/>
            </a:solidFill>
            <a:round/>
            <a:headEnd/>
            <a:tailEnd type="none" w="lg" len="lg"/>
          </a:ln>
        </p:spPr>
      </p:cxnSp>
      <p:cxnSp>
        <p:nvCxnSpPr>
          <p:cNvPr id="30" name="Straight Arrow Connector 5">
            <a:extLst>
              <a:ext uri="{FF2B5EF4-FFF2-40B4-BE49-F238E27FC236}">
                <a16:creationId xmlns:a16="http://schemas.microsoft.com/office/drawing/2014/main" id="{72C6FA5E-C875-064A-B97D-BA051132B2C3}"/>
              </a:ext>
            </a:extLst>
          </p:cNvPr>
          <p:cNvCxnSpPr>
            <a:cxnSpLocks noChangeShapeType="1"/>
          </p:cNvCxnSpPr>
          <p:nvPr/>
        </p:nvCxnSpPr>
        <p:spPr bwMode="auto">
          <a:xfrm flipH="1">
            <a:off x="7999412" y="5867400"/>
            <a:ext cx="2209800" cy="0"/>
          </a:xfrm>
          <a:prstGeom prst="straightConnector1">
            <a:avLst/>
          </a:prstGeom>
          <a:noFill/>
          <a:ln w="28575" algn="ctr">
            <a:solidFill>
              <a:schemeClr val="accent1"/>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b="1" dirty="0"/>
              <a:t>Adding Column Group Headers</a:t>
            </a:r>
          </a:p>
        </p:txBody>
      </p:sp>
      <p:sp>
        <p:nvSpPr>
          <p:cNvPr id="8" name="TextBox 15"/>
          <p:cNvSpPr txBox="1">
            <a:spLocks noChangeArrowheads="1"/>
          </p:cNvSpPr>
          <p:nvPr/>
        </p:nvSpPr>
        <p:spPr bwMode="auto">
          <a:xfrm>
            <a:off x="3351212" y="855496"/>
            <a:ext cx="6629400" cy="400110"/>
          </a:xfrm>
          <a:prstGeom prst="rect">
            <a:avLst/>
          </a:prstGeom>
          <a:noFill/>
          <a:ln w="9525">
            <a:noFill/>
            <a:miter lim="800000"/>
            <a:headEnd/>
            <a:tailEnd/>
          </a:ln>
        </p:spPr>
        <p:txBody>
          <a:bodyPr wrap="square">
            <a:spAutoFit/>
          </a:bodyPr>
          <a:lstStyle/>
          <a:p>
            <a:pPr algn="ctr"/>
            <a:r>
              <a:rPr lang="en-US" sz="2000" b="1" dirty="0">
                <a:solidFill>
                  <a:schemeClr val="accent3"/>
                </a:solidFill>
              </a:rPr>
              <a:t>Column groups defined: Identity, Compensation, Notes</a:t>
            </a:r>
          </a:p>
        </p:txBody>
      </p:sp>
      <p:pic>
        <p:nvPicPr>
          <p:cNvPr id="9" name="Picture 8">
            <a:extLst>
              <a:ext uri="{FF2B5EF4-FFF2-40B4-BE49-F238E27FC236}">
                <a16:creationId xmlns:a16="http://schemas.microsoft.com/office/drawing/2014/main" id="{67768BC6-5154-A94A-A660-A4841F32A7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6812" y="1255606"/>
            <a:ext cx="8458200" cy="509903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Adding Column Group Headers: Example and Steps</a:t>
            </a:r>
          </a:p>
        </p:txBody>
      </p:sp>
      <p:cxnSp>
        <p:nvCxnSpPr>
          <p:cNvPr id="11" name="Straight Arrow Connector 5"/>
          <p:cNvCxnSpPr>
            <a:cxnSpLocks noChangeShapeType="1"/>
          </p:cNvCxnSpPr>
          <p:nvPr/>
        </p:nvCxnSpPr>
        <p:spPr bwMode="auto">
          <a:xfrm>
            <a:off x="3131037" y="3581400"/>
            <a:ext cx="780010" cy="0"/>
          </a:xfrm>
          <a:prstGeom prst="straightConnector1">
            <a:avLst/>
          </a:prstGeom>
          <a:noFill/>
          <a:ln w="28575" algn="ctr">
            <a:solidFill>
              <a:schemeClr val="accent1"/>
            </a:solidFill>
            <a:round/>
            <a:headEnd/>
            <a:tailEnd type="none" w="lg" len="lg"/>
          </a:ln>
        </p:spPr>
      </p:cxnSp>
      <p:sp>
        <p:nvSpPr>
          <p:cNvPr id="13" name="Rectangle 18"/>
          <p:cNvSpPr txBox="1">
            <a:spLocks noChangeArrowheads="1"/>
          </p:cNvSpPr>
          <p:nvPr/>
        </p:nvSpPr>
        <p:spPr>
          <a:xfrm>
            <a:off x="6228698" y="1119556"/>
            <a:ext cx="4038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Assigning column groups to columns</a:t>
            </a:r>
          </a:p>
        </p:txBody>
      </p:sp>
      <p:pic>
        <p:nvPicPr>
          <p:cNvPr id="5" name="Picture 4">
            <a:extLst>
              <a:ext uri="{FF2B5EF4-FFF2-40B4-BE49-F238E27FC236}">
                <a16:creationId xmlns:a16="http://schemas.microsoft.com/office/drawing/2014/main" id="{F360393E-D00C-3D48-965C-E2077E4EBD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8996" y="695686"/>
            <a:ext cx="2693476" cy="3578583"/>
          </a:xfrm>
          <a:prstGeom prst="rect">
            <a:avLst/>
          </a:prstGeom>
          <a:ln>
            <a:solidFill>
              <a:schemeClr val="tx1"/>
            </a:solidFill>
          </a:ln>
        </p:spPr>
      </p:pic>
      <p:pic>
        <p:nvPicPr>
          <p:cNvPr id="10" name="Picture 9">
            <a:extLst>
              <a:ext uri="{FF2B5EF4-FFF2-40B4-BE49-F238E27FC236}">
                <a16:creationId xmlns:a16="http://schemas.microsoft.com/office/drawing/2014/main" id="{0F073B6F-DA3F-0F40-AD4B-2AFC0900109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1812" y="4373022"/>
            <a:ext cx="3751895" cy="1852557"/>
          </a:xfrm>
          <a:prstGeom prst="rect">
            <a:avLst/>
          </a:prstGeom>
          <a:ln>
            <a:solidFill>
              <a:schemeClr val="tx1"/>
            </a:solidFill>
          </a:ln>
        </p:spPr>
      </p:pic>
      <p:pic>
        <p:nvPicPr>
          <p:cNvPr id="15" name="Picture 14">
            <a:extLst>
              <a:ext uri="{FF2B5EF4-FFF2-40B4-BE49-F238E27FC236}">
                <a16:creationId xmlns:a16="http://schemas.microsoft.com/office/drawing/2014/main" id="{67637486-E89D-D144-8E06-971E7DC6557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30317" y="1447800"/>
            <a:ext cx="7435362" cy="3725072"/>
          </a:xfrm>
          <a:prstGeom prst="rect">
            <a:avLst/>
          </a:prstGeom>
          <a:ln>
            <a:solidFill>
              <a:schemeClr val="tx1"/>
            </a:solidFill>
          </a:ln>
        </p:spPr>
      </p:pic>
      <p:cxnSp>
        <p:nvCxnSpPr>
          <p:cNvPr id="16" name="Straight Arrow Connector 5">
            <a:extLst>
              <a:ext uri="{FF2B5EF4-FFF2-40B4-BE49-F238E27FC236}">
                <a16:creationId xmlns:a16="http://schemas.microsoft.com/office/drawing/2014/main" id="{32D9B6D8-A5DF-9B45-9949-B5650D0605B2}"/>
              </a:ext>
            </a:extLst>
          </p:cNvPr>
          <p:cNvCxnSpPr>
            <a:cxnSpLocks noChangeShapeType="1"/>
          </p:cNvCxnSpPr>
          <p:nvPr/>
        </p:nvCxnSpPr>
        <p:spPr bwMode="auto">
          <a:xfrm flipH="1">
            <a:off x="3911047" y="3581400"/>
            <a:ext cx="4508" cy="791622"/>
          </a:xfrm>
          <a:prstGeom prst="straightConnector1">
            <a:avLst/>
          </a:prstGeom>
          <a:noFill/>
          <a:ln w="28575" algn="ctr">
            <a:solidFill>
              <a:schemeClr val="accent1"/>
            </a:solidFill>
            <a:round/>
            <a:headEnd/>
            <a:tailEnd type="triangle" w="lg" len="lg"/>
          </a:ln>
        </p:spPr>
      </p:cxnSp>
      <p:cxnSp>
        <p:nvCxnSpPr>
          <p:cNvPr id="21" name="Straight Arrow Connector 5">
            <a:extLst>
              <a:ext uri="{FF2B5EF4-FFF2-40B4-BE49-F238E27FC236}">
                <a16:creationId xmlns:a16="http://schemas.microsoft.com/office/drawing/2014/main" id="{B2A8ABC4-FEEC-BD43-973A-A1DAC4FCEB9A}"/>
              </a:ext>
            </a:extLst>
          </p:cNvPr>
          <p:cNvCxnSpPr>
            <a:cxnSpLocks noChangeShapeType="1"/>
          </p:cNvCxnSpPr>
          <p:nvPr/>
        </p:nvCxnSpPr>
        <p:spPr bwMode="auto">
          <a:xfrm>
            <a:off x="4283707" y="5943600"/>
            <a:ext cx="4553905" cy="0"/>
          </a:xfrm>
          <a:prstGeom prst="straightConnector1">
            <a:avLst/>
          </a:prstGeom>
          <a:noFill/>
          <a:ln w="28575" algn="ctr">
            <a:solidFill>
              <a:schemeClr val="accent1"/>
            </a:solidFill>
            <a:round/>
            <a:headEnd/>
            <a:tailEnd type="none" w="lg" len="lg"/>
          </a:ln>
        </p:spPr>
      </p:cxnSp>
      <p:cxnSp>
        <p:nvCxnSpPr>
          <p:cNvPr id="23" name="Straight Arrow Connector 5">
            <a:extLst>
              <a:ext uri="{FF2B5EF4-FFF2-40B4-BE49-F238E27FC236}">
                <a16:creationId xmlns:a16="http://schemas.microsoft.com/office/drawing/2014/main" id="{61C2BEBE-CD95-464E-A8C0-B700427D2083}"/>
              </a:ext>
            </a:extLst>
          </p:cNvPr>
          <p:cNvCxnSpPr>
            <a:cxnSpLocks noChangeShapeType="1"/>
          </p:cNvCxnSpPr>
          <p:nvPr/>
        </p:nvCxnSpPr>
        <p:spPr bwMode="auto">
          <a:xfrm flipV="1">
            <a:off x="8835897" y="5169831"/>
            <a:ext cx="1715" cy="764626"/>
          </a:xfrm>
          <a:prstGeom prst="straightConnector1">
            <a:avLst/>
          </a:prstGeom>
          <a:noFill/>
          <a:ln w="28575" algn="ctr">
            <a:solidFill>
              <a:schemeClr val="accent1"/>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Controlling Interactive Grid Pagination: Example 1</a:t>
            </a:r>
          </a:p>
        </p:txBody>
      </p:sp>
      <p:cxnSp>
        <p:nvCxnSpPr>
          <p:cNvPr id="5" name="Straight Arrow Connector 5"/>
          <p:cNvCxnSpPr>
            <a:cxnSpLocks noChangeShapeType="1"/>
          </p:cNvCxnSpPr>
          <p:nvPr/>
        </p:nvCxnSpPr>
        <p:spPr bwMode="auto">
          <a:xfrm>
            <a:off x="3198812" y="5397844"/>
            <a:ext cx="3212252" cy="12356"/>
          </a:xfrm>
          <a:prstGeom prst="straightConnector1">
            <a:avLst/>
          </a:prstGeom>
          <a:noFill/>
          <a:ln w="28575" algn="ctr">
            <a:solidFill>
              <a:schemeClr val="accent1"/>
            </a:solidFill>
            <a:round/>
            <a:headEnd/>
            <a:tailEnd type="triangle" w="lg" len="lg"/>
          </a:ln>
        </p:spPr>
      </p:cxnSp>
      <p:cxnSp>
        <p:nvCxnSpPr>
          <p:cNvPr id="9" name="Straight Arrow Connector 5"/>
          <p:cNvCxnSpPr>
            <a:cxnSpLocks noChangeShapeType="1"/>
          </p:cNvCxnSpPr>
          <p:nvPr/>
        </p:nvCxnSpPr>
        <p:spPr bwMode="auto">
          <a:xfrm flipV="1">
            <a:off x="3198812" y="4224977"/>
            <a:ext cx="0" cy="1185223"/>
          </a:xfrm>
          <a:prstGeom prst="straightConnector1">
            <a:avLst/>
          </a:prstGeom>
          <a:noFill/>
          <a:ln w="28575" algn="ctr">
            <a:solidFill>
              <a:schemeClr val="accent1"/>
            </a:solidFill>
            <a:round/>
            <a:headEnd/>
            <a:tailEnd type="none" w="lg" len="lg"/>
          </a:ln>
        </p:spPr>
      </p:cxnSp>
      <p:pic>
        <p:nvPicPr>
          <p:cNvPr id="7" name="Picture 6">
            <a:extLst>
              <a:ext uri="{FF2B5EF4-FFF2-40B4-BE49-F238E27FC236}">
                <a16:creationId xmlns:a16="http://schemas.microsoft.com/office/drawing/2014/main" id="{B40855A6-F259-9249-ABD4-DA125E2B4D0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8759" y="838200"/>
            <a:ext cx="6989764" cy="3584494"/>
          </a:xfrm>
          <a:prstGeom prst="rect">
            <a:avLst/>
          </a:prstGeom>
          <a:ln>
            <a:solidFill>
              <a:schemeClr val="accent1"/>
            </a:solidFill>
          </a:ln>
        </p:spPr>
      </p:pic>
      <p:pic>
        <p:nvPicPr>
          <p:cNvPr id="12" name="Picture 11">
            <a:extLst>
              <a:ext uri="{FF2B5EF4-FFF2-40B4-BE49-F238E27FC236}">
                <a16:creationId xmlns:a16="http://schemas.microsoft.com/office/drawing/2014/main" id="{968D86CF-027E-7D41-AF2B-D3E3BDF3BE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11064" y="2893539"/>
            <a:ext cx="5462697" cy="3467099"/>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Controlling Interactive Grid Pagination: Example 2</a:t>
            </a:r>
          </a:p>
        </p:txBody>
      </p:sp>
      <p:sp>
        <p:nvSpPr>
          <p:cNvPr id="19" name="Rectangle 18"/>
          <p:cNvSpPr txBox="1">
            <a:spLocks noChangeArrowheads="1"/>
          </p:cNvSpPr>
          <p:nvPr/>
        </p:nvSpPr>
        <p:spPr>
          <a:xfrm>
            <a:off x="2589212" y="6019800"/>
            <a:ext cx="14478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Scroll Paging</a:t>
            </a:r>
          </a:p>
        </p:txBody>
      </p:sp>
      <p:cxnSp>
        <p:nvCxnSpPr>
          <p:cNvPr id="20" name="Curved Connector 19"/>
          <p:cNvCxnSpPr>
            <a:cxnSpLocks/>
          </p:cNvCxnSpPr>
          <p:nvPr/>
        </p:nvCxnSpPr>
        <p:spPr>
          <a:xfrm flipV="1">
            <a:off x="5252238" y="4276609"/>
            <a:ext cx="842174" cy="64671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BA277D4-81EE-5E4E-BA15-8E6B20AFEF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3853" y="2819400"/>
            <a:ext cx="3404214" cy="2733559"/>
          </a:xfrm>
          <a:prstGeom prst="rect">
            <a:avLst/>
          </a:prstGeom>
          <a:ln>
            <a:solidFill>
              <a:schemeClr val="tx1"/>
            </a:solidFill>
          </a:ln>
        </p:spPr>
      </p:pic>
      <p:pic>
        <p:nvPicPr>
          <p:cNvPr id="6" name="Picture 5">
            <a:extLst>
              <a:ext uri="{FF2B5EF4-FFF2-40B4-BE49-F238E27FC236}">
                <a16:creationId xmlns:a16="http://schemas.microsoft.com/office/drawing/2014/main" id="{C8E7CFDD-3B56-9F43-AD83-AFA8E0C9C26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60812" y="838200"/>
            <a:ext cx="8001000" cy="2306924"/>
          </a:xfrm>
          <a:prstGeom prst="rect">
            <a:avLst/>
          </a:prstGeom>
          <a:ln>
            <a:solidFill>
              <a:schemeClr val="accent1"/>
            </a:solidFill>
          </a:ln>
        </p:spPr>
      </p:pic>
      <p:pic>
        <p:nvPicPr>
          <p:cNvPr id="8" name="Picture 7">
            <a:extLst>
              <a:ext uri="{FF2B5EF4-FFF2-40B4-BE49-F238E27FC236}">
                <a16:creationId xmlns:a16="http://schemas.microsoft.com/office/drawing/2014/main" id="{FFA04603-AD92-E24E-8414-EC46F40FEDA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12484" y="2179544"/>
            <a:ext cx="7011564" cy="4194131"/>
          </a:xfrm>
          <a:prstGeom prst="rect">
            <a:avLst/>
          </a:prstGeom>
          <a:ln>
            <a:solidFill>
              <a:schemeClr val="accent1"/>
            </a:solidFill>
          </a:ln>
        </p:spPr>
      </p:pic>
      <p:cxnSp>
        <p:nvCxnSpPr>
          <p:cNvPr id="22" name="Curved Connector 21">
            <a:extLst>
              <a:ext uri="{FF2B5EF4-FFF2-40B4-BE49-F238E27FC236}">
                <a16:creationId xmlns:a16="http://schemas.microsoft.com/office/drawing/2014/main" id="{273DD0FE-E527-7949-BDBC-B2BDCAA17BD7}"/>
              </a:ext>
            </a:extLst>
          </p:cNvPr>
          <p:cNvCxnSpPr>
            <a:cxnSpLocks/>
          </p:cNvCxnSpPr>
          <p:nvPr/>
        </p:nvCxnSpPr>
        <p:spPr>
          <a:xfrm flipV="1">
            <a:off x="3960812" y="5552959"/>
            <a:ext cx="651672" cy="619241"/>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13368</TotalTime>
  <Words>5618</Words>
  <Application>Microsoft Macintosh PowerPoint</Application>
  <PresentationFormat>Custom</PresentationFormat>
  <Paragraphs>350</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Oracle_16x9_2014_521</vt:lpstr>
      <vt:lpstr>PowerPoint Presentation</vt:lpstr>
      <vt:lpstr>PowerPoint Presentation</vt:lpstr>
      <vt:lpstr>Lesson Objectives</vt:lpstr>
      <vt:lpstr>Part 1: Customizing an Interactive Grid as a Developer </vt:lpstr>
      <vt:lpstr>Making an Interactive Grid Editable</vt:lpstr>
      <vt:lpstr>Adding Column Group Headers</vt:lpstr>
      <vt:lpstr>Adding Column Group Headers: Example and Steps</vt:lpstr>
      <vt:lpstr>Controlling Interactive Grid Pagination: Example 1</vt:lpstr>
      <vt:lpstr>Controlling Interactive Grid Pagination: Example 2</vt:lpstr>
      <vt:lpstr>Enabling Users to Save Public Interactive Grids</vt:lpstr>
      <vt:lpstr>Modifying the SQL Source of an Interactive Grid</vt:lpstr>
      <vt:lpstr>Part 2:Customizing an Interactive Grid as an End User  </vt:lpstr>
      <vt:lpstr>Searching in an Interactive Grid</vt:lpstr>
      <vt:lpstr>Rearranging and Resizing Columns</vt:lpstr>
      <vt:lpstr>Sorting Columns in an Interactive Grid</vt:lpstr>
      <vt:lpstr>Using Interactive Grid Components: Column Heading Menu</vt:lpstr>
      <vt:lpstr>Using Interactive Grid Components: Actions Menu</vt:lpstr>
      <vt:lpstr>Using Charts in an Interactive Grid</vt:lpstr>
      <vt:lpstr>Using Charts in an Interactive Grid</vt:lpstr>
      <vt:lpstr>Changing the Column Display in an Interactive Grid</vt:lpstr>
      <vt:lpstr>Changing the Column Display in an Interactive Grid</vt:lpstr>
      <vt:lpstr>Creating a Column Filter</vt:lpstr>
      <vt:lpstr>Adding Highlighting to an Interactive Grid</vt:lpstr>
      <vt:lpstr>Creating a Control Break in an Interactive Grid</vt:lpstr>
      <vt:lpstr>Saving your Customized Interactive Grid as a Report</vt:lpstr>
      <vt:lpstr>Downloading or Emailing an Interactive Grid</vt:lpstr>
      <vt:lpstr>Refreshing an Interactive Grid</vt:lpstr>
      <vt:lpstr>Reversing an Interactive Grid to a Previous State</vt:lpstr>
      <vt:lpstr>Summary</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731</cp:revision>
  <dcterms:created xsi:type="dcterms:W3CDTF">2014-06-19T18:11:18Z</dcterms:created>
  <dcterms:modified xsi:type="dcterms:W3CDTF">2020-01-14T12:39:36Z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